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4584" r:id="rId2"/>
  </p:sldMasterIdLst>
  <p:notesMasterIdLst>
    <p:notesMasterId r:id="rId94"/>
  </p:notesMasterIdLst>
  <p:handoutMasterIdLst>
    <p:handoutMasterId r:id="rId95"/>
  </p:handoutMasterIdLst>
  <p:sldIdLst>
    <p:sldId id="2866" r:id="rId3"/>
    <p:sldId id="3171" r:id="rId4"/>
    <p:sldId id="2911" r:id="rId5"/>
    <p:sldId id="2780" r:id="rId6"/>
    <p:sldId id="3056" r:id="rId7"/>
    <p:sldId id="3121" r:id="rId8"/>
    <p:sldId id="2994" r:id="rId9"/>
    <p:sldId id="2793" r:id="rId10"/>
    <p:sldId id="3100" r:id="rId11"/>
    <p:sldId id="3058" r:id="rId12"/>
    <p:sldId id="3088" r:id="rId13"/>
    <p:sldId id="3104" r:id="rId14"/>
    <p:sldId id="3123" r:id="rId15"/>
    <p:sldId id="3061" r:id="rId16"/>
    <p:sldId id="2998" r:id="rId17"/>
    <p:sldId id="3016" r:id="rId18"/>
    <p:sldId id="2770" r:id="rId19"/>
    <p:sldId id="2996" r:id="rId20"/>
    <p:sldId id="2993" r:id="rId21"/>
    <p:sldId id="3154" r:id="rId22"/>
    <p:sldId id="3015" r:id="rId23"/>
    <p:sldId id="3028" r:id="rId24"/>
    <p:sldId id="3093" r:id="rId25"/>
    <p:sldId id="3095" r:id="rId26"/>
    <p:sldId id="3098" r:id="rId27"/>
    <p:sldId id="3027" r:id="rId28"/>
    <p:sldId id="2920" r:id="rId29"/>
    <p:sldId id="2930" r:id="rId30"/>
    <p:sldId id="2827" r:id="rId31"/>
    <p:sldId id="2818" r:id="rId32"/>
    <p:sldId id="2924" r:id="rId33"/>
    <p:sldId id="2865" r:id="rId34"/>
    <p:sldId id="2877" r:id="rId35"/>
    <p:sldId id="2860" r:id="rId36"/>
    <p:sldId id="2829" r:id="rId37"/>
    <p:sldId id="2929" r:id="rId38"/>
    <p:sldId id="2854" r:id="rId39"/>
    <p:sldId id="3169" r:id="rId40"/>
    <p:sldId id="3034" r:id="rId41"/>
    <p:sldId id="3030" r:id="rId42"/>
    <p:sldId id="3037" r:id="rId43"/>
    <p:sldId id="3101" r:id="rId44"/>
    <p:sldId id="3049" r:id="rId45"/>
    <p:sldId id="3036" r:id="rId46"/>
    <p:sldId id="3066" r:id="rId47"/>
    <p:sldId id="3069" r:id="rId48"/>
    <p:sldId id="3070" r:id="rId49"/>
    <p:sldId id="3072" r:id="rId50"/>
    <p:sldId id="3048" r:id="rId51"/>
    <p:sldId id="3078" r:id="rId52"/>
    <p:sldId id="3174" r:id="rId53"/>
    <p:sldId id="3090" r:id="rId54"/>
    <p:sldId id="2796" r:id="rId55"/>
    <p:sldId id="2876" r:id="rId56"/>
    <p:sldId id="3085" r:id="rId57"/>
    <p:sldId id="3079" r:id="rId58"/>
    <p:sldId id="3021" r:id="rId59"/>
    <p:sldId id="3041" r:id="rId60"/>
    <p:sldId id="3138" r:id="rId61"/>
    <p:sldId id="3043" r:id="rId62"/>
    <p:sldId id="3155" r:id="rId63"/>
    <p:sldId id="2785" r:id="rId64"/>
    <p:sldId id="3080" r:id="rId65"/>
    <p:sldId id="2934" r:id="rId66"/>
    <p:sldId id="3139" r:id="rId67"/>
    <p:sldId id="3006" r:id="rId68"/>
    <p:sldId id="2799" r:id="rId69"/>
    <p:sldId id="2951" r:id="rId70"/>
    <p:sldId id="2874" r:id="rId71"/>
    <p:sldId id="3086" r:id="rId72"/>
    <p:sldId id="3156" r:id="rId73"/>
    <p:sldId id="3110" r:id="rId74"/>
    <p:sldId id="3135" r:id="rId75"/>
    <p:sldId id="3013" r:id="rId76"/>
    <p:sldId id="2888" r:id="rId77"/>
    <p:sldId id="3151" r:id="rId78"/>
    <p:sldId id="2987" r:id="rId79"/>
    <p:sldId id="3173" r:id="rId80"/>
    <p:sldId id="3165" r:id="rId81"/>
    <p:sldId id="3164" r:id="rId82"/>
    <p:sldId id="3157" r:id="rId83"/>
    <p:sldId id="3175" r:id="rId84"/>
    <p:sldId id="3176" r:id="rId85"/>
    <p:sldId id="3161" r:id="rId86"/>
    <p:sldId id="3168" r:id="rId87"/>
    <p:sldId id="3170" r:id="rId88"/>
    <p:sldId id="2988" r:id="rId89"/>
    <p:sldId id="2781" r:id="rId90"/>
    <p:sldId id="3177" r:id="rId91"/>
    <p:sldId id="3003" r:id="rId92"/>
    <p:sldId id="3062" r:id="rId93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C50A70-E24F-433E-A5B6-0ED1D1329469}">
          <p14:sldIdLst>
            <p14:sldId id="2866"/>
            <p14:sldId id="3171"/>
            <p14:sldId id="2911"/>
            <p14:sldId id="2780"/>
            <p14:sldId id="3056"/>
            <p14:sldId id="3121"/>
            <p14:sldId id="2994"/>
            <p14:sldId id="2793"/>
            <p14:sldId id="3100"/>
            <p14:sldId id="3058"/>
            <p14:sldId id="3088"/>
            <p14:sldId id="3104"/>
            <p14:sldId id="3123"/>
            <p14:sldId id="3061"/>
            <p14:sldId id="2998"/>
            <p14:sldId id="3016"/>
            <p14:sldId id="2770"/>
            <p14:sldId id="2996"/>
            <p14:sldId id="2993"/>
            <p14:sldId id="3154"/>
            <p14:sldId id="3015"/>
            <p14:sldId id="3028"/>
            <p14:sldId id="3093"/>
            <p14:sldId id="3095"/>
            <p14:sldId id="3098"/>
            <p14:sldId id="3027"/>
            <p14:sldId id="2920"/>
            <p14:sldId id="2930"/>
            <p14:sldId id="2827"/>
            <p14:sldId id="2818"/>
            <p14:sldId id="2924"/>
            <p14:sldId id="2865"/>
            <p14:sldId id="2877"/>
            <p14:sldId id="2860"/>
            <p14:sldId id="2829"/>
            <p14:sldId id="2929"/>
            <p14:sldId id="2854"/>
            <p14:sldId id="3169"/>
            <p14:sldId id="3034"/>
            <p14:sldId id="3030"/>
            <p14:sldId id="3037"/>
            <p14:sldId id="3101"/>
            <p14:sldId id="3049"/>
            <p14:sldId id="3036"/>
            <p14:sldId id="3066"/>
            <p14:sldId id="3069"/>
            <p14:sldId id="3070"/>
            <p14:sldId id="3072"/>
            <p14:sldId id="3048"/>
            <p14:sldId id="3078"/>
            <p14:sldId id="3174"/>
            <p14:sldId id="3090"/>
            <p14:sldId id="2796"/>
            <p14:sldId id="2876"/>
            <p14:sldId id="3085"/>
            <p14:sldId id="3079"/>
            <p14:sldId id="3021"/>
            <p14:sldId id="3041"/>
            <p14:sldId id="3138"/>
            <p14:sldId id="3043"/>
            <p14:sldId id="3155"/>
            <p14:sldId id="2785"/>
            <p14:sldId id="3080"/>
            <p14:sldId id="2934"/>
            <p14:sldId id="3139"/>
            <p14:sldId id="3006"/>
            <p14:sldId id="2799"/>
            <p14:sldId id="2951"/>
            <p14:sldId id="2874"/>
            <p14:sldId id="3086"/>
            <p14:sldId id="3156"/>
            <p14:sldId id="3110"/>
            <p14:sldId id="3135"/>
            <p14:sldId id="3013"/>
            <p14:sldId id="2888"/>
            <p14:sldId id="3151"/>
            <p14:sldId id="2987"/>
            <p14:sldId id="3173"/>
            <p14:sldId id="3165"/>
            <p14:sldId id="3164"/>
            <p14:sldId id="3157"/>
            <p14:sldId id="3175"/>
            <p14:sldId id="3176"/>
            <p14:sldId id="3161"/>
            <p14:sldId id="3168"/>
            <p14:sldId id="3170"/>
            <p14:sldId id="2988"/>
            <p14:sldId id="2781"/>
            <p14:sldId id="3177"/>
            <p14:sldId id="3003"/>
            <p14:sldId id="30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9B96"/>
    <a:srgbClr val="FE8683"/>
    <a:srgbClr val="E2BCBD"/>
    <a:srgbClr val="3ABAF9"/>
    <a:srgbClr val="FF9933"/>
    <a:srgbClr val="2175AE"/>
    <a:srgbClr val="1D5E8E"/>
    <a:srgbClr val="E5E5E5"/>
    <a:srgbClr val="75A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89" autoAdjust="0"/>
    <p:restoredTop sz="80115" autoAdjust="0"/>
  </p:normalViewPr>
  <p:slideViewPr>
    <p:cSldViewPr>
      <p:cViewPr>
        <p:scale>
          <a:sx n="80" d="100"/>
          <a:sy n="80" d="100"/>
        </p:scale>
        <p:origin x="-2424" y="-8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88"/>
    </p:cViewPr>
  </p:sorterViewPr>
  <p:notesViewPr>
    <p:cSldViewPr>
      <p:cViewPr varScale="1">
        <p:scale>
          <a:sx n="53" d="100"/>
          <a:sy n="53" d="100"/>
        </p:scale>
        <p:origin x="-28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2" tIns="48315" rIns="96632" bIns="48315" numCol="1" anchor="t" anchorCtr="0" compatLnSpc="1">
            <a:prstTxWarp prst="textNoShape">
              <a:avLst/>
            </a:prstTxWarp>
          </a:bodyPr>
          <a:lstStyle>
            <a:lvl1pPr algn="l" defTabSz="966364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3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2" tIns="48315" rIns="96632" bIns="48315" numCol="1" anchor="t" anchorCtr="0" compatLnSpc="1">
            <a:prstTxWarp prst="textNoShape">
              <a:avLst/>
            </a:prstTxWarp>
          </a:bodyPr>
          <a:lstStyle>
            <a:lvl1pPr algn="r" defTabSz="966364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12019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2" tIns="48315" rIns="96632" bIns="48315" numCol="1" anchor="b" anchorCtr="0" compatLnSpc="1">
            <a:prstTxWarp prst="textNoShape">
              <a:avLst/>
            </a:prstTxWarp>
          </a:bodyPr>
          <a:lstStyle>
            <a:lvl1pPr algn="l" defTabSz="966364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9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2" tIns="48315" rIns="96632" bIns="48315" numCol="1" anchor="b" anchorCtr="0" compatLnSpc="1">
            <a:prstTxWarp prst="textNoShape">
              <a:avLst/>
            </a:prstTxWarp>
          </a:bodyPr>
          <a:lstStyle>
            <a:lvl1pPr algn="r" defTabSz="966364">
              <a:defRPr sz="1300"/>
            </a:lvl1pPr>
          </a:lstStyle>
          <a:p>
            <a:pPr>
              <a:defRPr/>
            </a:pPr>
            <a:fld id="{3B2C96B0-0B15-4A95-9E3D-4ED80B24EE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5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2" tIns="48315" rIns="96632" bIns="48315" numCol="1" anchor="t" anchorCtr="0" compatLnSpc="1">
            <a:prstTxWarp prst="textNoShape">
              <a:avLst/>
            </a:prstTxWarp>
          </a:bodyPr>
          <a:lstStyle>
            <a:lvl1pPr algn="l" defTabSz="966364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3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2" tIns="48315" rIns="96632" bIns="48315" numCol="1" anchor="t" anchorCtr="0" compatLnSpc="1">
            <a:prstTxWarp prst="textNoShape">
              <a:avLst/>
            </a:prstTxWarp>
          </a:bodyPr>
          <a:lstStyle>
            <a:lvl1pPr algn="r" defTabSz="966364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40" y="4560891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2" tIns="48315" rIns="96632" bIns="483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019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2" tIns="48315" rIns="96632" bIns="48315" numCol="1" anchor="b" anchorCtr="0" compatLnSpc="1">
            <a:prstTxWarp prst="textNoShape">
              <a:avLst/>
            </a:prstTxWarp>
          </a:bodyPr>
          <a:lstStyle>
            <a:lvl1pPr algn="l" defTabSz="966364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9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32" tIns="48315" rIns="96632" bIns="48315" numCol="1" anchor="b" anchorCtr="0" compatLnSpc="1">
            <a:prstTxWarp prst="textNoShape">
              <a:avLst/>
            </a:prstTxWarp>
          </a:bodyPr>
          <a:lstStyle>
            <a:lvl1pPr algn="r" defTabSz="966364">
              <a:defRPr sz="1300"/>
            </a:lvl1pPr>
          </a:lstStyle>
          <a:p>
            <a:pPr>
              <a:defRPr/>
            </a:pPr>
            <a:fld id="{BEC68BBC-3F72-4EE5-A3E6-B26904F4D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174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733" indent="-285666"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666" indent="-228534"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731" indent="-228534"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798" indent="-228534"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863" indent="-228534" defTabSz="96491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930" indent="-228534" defTabSz="96491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994" indent="-228534" defTabSz="96491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061" indent="-228534" defTabSz="96491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/>
              <a:pPr algn="r" eaLnBrk="1" hangingPunct="1">
                <a:spcBef>
                  <a:spcPct val="0"/>
                </a:spcBef>
              </a:pPr>
              <a:t>0</a:t>
            </a:fld>
            <a:endParaRPr lang="en-US" altLang="en-US" sz="1300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42" indent="-285708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833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966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099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232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365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497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630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707544B-2C8D-43DA-B344-7BE8DA39F825}" type="slidenum">
              <a:rPr lang="en-US" altLang="en-US" sz="1300"/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 sz="13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733" indent="-285666"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666" indent="-228534"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731" indent="-228534"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798" indent="-228534" algn="l" defTabSz="96491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863" indent="-228534" defTabSz="96491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930" indent="-228534" defTabSz="96491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994" indent="-228534" defTabSz="96491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061" indent="-228534" defTabSz="96491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/>
              <a:pPr algn="r" eaLnBrk="1" hangingPunct="1">
                <a:spcBef>
                  <a:spcPct val="0"/>
                </a:spcBef>
              </a:pPr>
              <a:t>88</a:t>
            </a:fld>
            <a:endParaRPr lang="en-US" altLang="en-US" sz="1300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6"/>
            <a:ext cx="7772400" cy="13747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3657600"/>
            <a:ext cx="45720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73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C9F6BF0-DFA5-426E-953C-4CD371C6663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5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6986DD07-69EB-461C-A612-0FE954E2437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9779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EDC5B608-3626-4F14-8F5E-B4D9C146179B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3456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4CE69C62-DF2B-495E-B25B-7257B7FFDF1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7440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1"/>
            <a:ext cx="8229600" cy="4754563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596002E-8F80-4E0F-BF22-35D34BDAFF7F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73597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FC639D19-8BF4-4FAB-9C39-9A469562474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1801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D06E9-6BF4-4B5A-9C54-97D23166EB7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25527-90C2-476D-83B1-451AAA5E82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2B03E-832C-4B91-AB5F-196F53622D3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E712-5773-4354-8439-F70320E4F2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06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61F8-547B-45B9-B4D9-34E3A3808A27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6D001-0DC5-4EC9-9F29-A2B0DDCBE1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61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9E37F-1ACF-4EBC-8C6B-FFE9264D469D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CB99-C85F-4400-92FE-A3FBB3DF2C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9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ACE6872-0AD7-46AA-93CA-96D80A141400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1069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5FAFB-3D98-464F-8FF2-8E89CC80307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BD731-AC55-458B-AF5C-2B8DC86D9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59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A59C9-B4DA-425E-8827-E464A8D8126F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740E4-8435-451F-9090-2CE48F2B5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2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A6D9F-2607-4086-9A3A-C3F419F5BFF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CFE2A-F838-4035-9E23-8910F95E6D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18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8B0A1-F5B6-41E8-AC1E-0469D08F069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07C55-259C-414F-81CA-26729F90E8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38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E86C-C38F-40D8-89BD-D478FB3F6896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4E941-8880-480C-8AED-1653A74BFE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41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9C8EF-5467-4C68-976C-47837C0020B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6AE13-EDB3-4ECA-8867-A1AD145780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88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61C8F-319B-4113-A03F-4C37FD0EA4F2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A1C45-6FC4-41F2-B8F9-655BD7B169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1B39558-C603-4154-B3C9-F7E178302BC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3853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20A3C85-A83D-4B53-ACFA-58FAE312B01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8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D698C6E-8BE5-4184-A425-D2C36B20CD5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6481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1B5352B1-2538-4699-B878-16B52FEBD80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8456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8B352477-7916-49ED-A229-A6A177D8CF37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73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B2C69AD-223A-40F1-AC1B-7ACFF86EDEC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902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1335322-580A-4C6B-B4E9-9F5BD93FB83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6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7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1"/>
            <a:ext cx="8229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57800" y="6324601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sz="800" dirty="0"/>
          </a:p>
          <a:p>
            <a:pPr>
              <a:spcBef>
                <a:spcPct val="0"/>
              </a:spcBef>
              <a:defRPr/>
            </a:pPr>
            <a:fld id="{71BDCF84-D611-43B9-8763-7400AA5C2265}" type="slidenum">
              <a:rPr lang="en-US"/>
              <a:pPr>
                <a:spcBef>
                  <a:spcPct val="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457200" y="62484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1" name="TextBox 7"/>
          <p:cNvSpPr txBox="1">
            <a:spLocks noChangeArrowheads="1"/>
          </p:cNvSpPr>
          <p:nvPr userDrawn="1"/>
        </p:nvSpPr>
        <p:spPr bwMode="auto">
          <a:xfrm>
            <a:off x="388938" y="6343649"/>
            <a:ext cx="10198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12 Aug 2017</a:t>
            </a:r>
          </a:p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Deep Learning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0" r:id="rId1"/>
    <p:sldLayoutId id="2147485643" r:id="rId2"/>
    <p:sldLayoutId id="2147485644" r:id="rId3"/>
    <p:sldLayoutId id="2147485661" r:id="rId4"/>
    <p:sldLayoutId id="2147485645" r:id="rId5"/>
    <p:sldLayoutId id="2147485662" r:id="rId6"/>
    <p:sldLayoutId id="2147485663" r:id="rId7"/>
    <p:sldLayoutId id="2147485664" r:id="rId8"/>
    <p:sldLayoutId id="2147485665" r:id="rId9"/>
    <p:sldLayoutId id="2147485666" r:id="rId10"/>
    <p:sldLayoutId id="2147485667" r:id="rId11"/>
    <p:sldLayoutId id="2147485646" r:id="rId12"/>
    <p:sldLayoutId id="2147485647" r:id="rId13"/>
    <p:sldLayoutId id="2147485668" r:id="rId14"/>
    <p:sldLayoutId id="2147485648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483563-3C6E-4E9C-A750-15939102CB2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D305A2A-E777-47B0-ADB6-F780107D88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9" r:id="rId1"/>
    <p:sldLayoutId id="2147485650" r:id="rId2"/>
    <p:sldLayoutId id="2147485651" r:id="rId3"/>
    <p:sldLayoutId id="2147485652" r:id="rId4"/>
    <p:sldLayoutId id="2147485653" r:id="rId5"/>
    <p:sldLayoutId id="2147485654" r:id="rId6"/>
    <p:sldLayoutId id="2147485655" r:id="rId7"/>
    <p:sldLayoutId id="2147485656" r:id="rId8"/>
    <p:sldLayoutId id="2147485657" r:id="rId9"/>
    <p:sldLayoutId id="2147485658" r:id="rId10"/>
    <p:sldLayoutId id="2147485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0.png"/><Relationship Id="rId4" Type="http://schemas.openxmlformats.org/officeDocument/2006/relationships/image" Target="../media/image14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4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7.gif"/><Relationship Id="rId5" Type="http://schemas.microsoft.com/office/2007/relationships/hdphoto" Target="../media/hdphoto2.wdp"/><Relationship Id="rId4" Type="http://schemas.openxmlformats.org/officeDocument/2006/relationships/image" Target="../media/image16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2.png"/><Relationship Id="rId5" Type="http://schemas.openxmlformats.org/officeDocument/2006/relationships/image" Target="../media/image181.gif"/><Relationship Id="rId4" Type="http://schemas.openxmlformats.org/officeDocument/2006/relationships/image" Target="../media/image18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jp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jpeg"/><Relationship Id="rId9" Type="http://schemas.openxmlformats.org/officeDocument/2006/relationships/image" Target="../media/image1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76528"/>
            <a:ext cx="7076746" cy="2347672"/>
          </a:xfrm>
          <a:prstGeom prst="rect">
            <a:avLst/>
          </a:prstGeom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 Department,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9200" y="3138607"/>
            <a:ext cx="774865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3. Intro to Deep Learning</a:t>
            </a: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1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7973776" y="3048000"/>
            <a:ext cx="1246424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600" i="1" dirty="0" smtClean="0">
                <a:solidFill>
                  <a:schemeClr val="bg1">
                    <a:lumMod val="85000"/>
                  </a:schemeClr>
                </a:solidFill>
              </a:rPr>
              <a:t>Image credit: </a:t>
            </a:r>
            <a:r>
              <a:rPr lang="en-US" altLang="en-US" sz="600" i="1" dirty="0" err="1" smtClean="0">
                <a:solidFill>
                  <a:schemeClr val="bg1">
                    <a:lumMod val="85000"/>
                  </a:schemeClr>
                </a:solidFill>
              </a:rPr>
              <a:t>Nvidia</a:t>
            </a:r>
            <a:endParaRPr lang="en-US" altLang="en-US" sz="6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9</a:t>
            </a:fld>
            <a:endParaRPr lang="en-US" sz="9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077200" cy="685799"/>
          </a:xfrm>
        </p:spPr>
        <p:txBody>
          <a:bodyPr/>
          <a:lstStyle/>
          <a:p>
            <a:r>
              <a:rPr lang="en-US" dirty="0"/>
              <a:t>Motivation: </a:t>
            </a:r>
            <a:r>
              <a:rPr lang="en-US" dirty="0" smtClean="0"/>
              <a:t>create an Artificial Neural Network to </a:t>
            </a:r>
            <a:r>
              <a:rPr lang="en-US" dirty="0"/>
              <a:t>solve problems </a:t>
            </a:r>
            <a:r>
              <a:rPr lang="en-US" dirty="0" smtClean="0"/>
              <a:t>the </a:t>
            </a:r>
            <a:r>
              <a:rPr lang="en-US" dirty="0"/>
              <a:t>same way </a:t>
            </a:r>
            <a:r>
              <a:rPr lang="en-US" dirty="0" smtClean="0"/>
              <a:t>a </a:t>
            </a:r>
            <a:r>
              <a:rPr lang="en-US" dirty="0"/>
              <a:t>human brain would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47800" y="2321625"/>
            <a:ext cx="6096000" cy="3810000"/>
            <a:chOff x="1219200" y="1981200"/>
            <a:chExt cx="6096000" cy="38100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219200" y="1981200"/>
              <a:ext cx="6096000" cy="3810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981200"/>
              <a:ext cx="6096000" cy="381000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154888"/>
            <a:ext cx="612405" cy="766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51" y="2970754"/>
            <a:ext cx="762149" cy="9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10</a:t>
            </a:fld>
            <a:endParaRPr lang="en-US" sz="9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077200" cy="685799"/>
          </a:xfrm>
        </p:spPr>
        <p:txBody>
          <a:bodyPr/>
          <a:lstStyle/>
          <a:p>
            <a:r>
              <a:rPr lang="en-US" dirty="0" smtClean="0"/>
              <a:t>Structure: input-processing-output</a:t>
            </a:r>
          </a:p>
          <a:p>
            <a:pPr lvl="1"/>
            <a:r>
              <a:rPr lang="en-US" dirty="0" smtClean="0"/>
              <a:t>Mimic </a:t>
            </a:r>
            <a:r>
              <a:rPr lang="en-US" dirty="0"/>
              <a:t>neuronal signal firing structure of brain with </a:t>
            </a:r>
            <a:r>
              <a:rPr lang="en-US" dirty="0" smtClean="0"/>
              <a:t>computational processing units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3250"/>
            <a:ext cx="8382000" cy="3403092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www.slideshare.net/ThomasDaSilvaPaula/an-introduction-to-machine-learning-and-a-little-bit-of-deep-learning</a:t>
            </a:r>
            <a:r>
              <a:rPr lang="en-US" altLang="en-US" sz="800" i="1" dirty="0"/>
              <a:t>, 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10246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Artificial </a:t>
            </a:r>
            <a:r>
              <a:rPr lang="en-US" dirty="0"/>
              <a:t>Neural </a:t>
            </a:r>
            <a:r>
              <a:rPr lang="en-US" dirty="0" smtClean="0"/>
              <a:t>Network?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570440" cy="4800599"/>
          </a:xfrm>
        </p:spPr>
        <p:txBody>
          <a:bodyPr/>
          <a:lstStyle/>
          <a:p>
            <a:r>
              <a:rPr lang="en-US" dirty="0" smtClean="0"/>
              <a:t>Collection </a:t>
            </a:r>
            <a:r>
              <a:rPr lang="en-US" dirty="0"/>
              <a:t>of connected units </a:t>
            </a:r>
            <a:r>
              <a:rPr lang="en-US" dirty="0" smtClean="0"/>
              <a:t>called artificial neurons (analogous to axons in a biological brain)</a:t>
            </a:r>
          </a:p>
          <a:p>
            <a:pPr lvl="1"/>
            <a:r>
              <a:rPr lang="en-US" dirty="0" smtClean="0"/>
              <a:t>Organized in layers of signaling cascades</a:t>
            </a:r>
          </a:p>
          <a:p>
            <a:pPr lvl="1"/>
            <a:r>
              <a:rPr lang="en-US" dirty="0" smtClean="0"/>
              <a:t>Each neuron transmits </a:t>
            </a:r>
            <a:r>
              <a:rPr lang="en-US" dirty="0"/>
              <a:t>a signal to another </a:t>
            </a:r>
            <a:r>
              <a:rPr lang="en-US" dirty="0" smtClean="0"/>
              <a:t>neuron</a:t>
            </a:r>
          </a:p>
          <a:p>
            <a:r>
              <a:rPr lang="en-US" dirty="0" smtClean="0"/>
              <a:t>Neurons </a:t>
            </a:r>
            <a:r>
              <a:rPr lang="en-US" dirty="0"/>
              <a:t>may have </a:t>
            </a:r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Represented by a number between </a:t>
            </a:r>
            <a:r>
              <a:rPr lang="en-US" dirty="0"/>
              <a:t>0 and </a:t>
            </a:r>
            <a:r>
              <a:rPr lang="en-US" dirty="0" smtClean="0"/>
              <a:t>1</a:t>
            </a:r>
          </a:p>
          <a:p>
            <a:r>
              <a:rPr lang="en-US" dirty="0" smtClean="0"/>
              <a:t>Variable parameters</a:t>
            </a:r>
          </a:p>
          <a:p>
            <a:pPr lvl="1"/>
            <a:r>
              <a:rPr lang="en-US" dirty="0" smtClean="0"/>
              <a:t>Neurons may have </a:t>
            </a:r>
            <a:r>
              <a:rPr lang="en-US" dirty="0"/>
              <a:t>a weight that varies as learning proceeds, which can increase or decrease the strength of the signal that it sends </a:t>
            </a:r>
            <a:r>
              <a:rPr lang="en-US" dirty="0" smtClean="0"/>
              <a:t>downstream</a:t>
            </a:r>
          </a:p>
          <a:p>
            <a:pPr lvl="1"/>
            <a:r>
              <a:rPr lang="en-US" dirty="0" smtClean="0"/>
              <a:t>Neurons may </a:t>
            </a:r>
            <a:r>
              <a:rPr lang="en-US" dirty="0"/>
              <a:t>have a threshold </a:t>
            </a:r>
            <a:r>
              <a:rPr lang="en-US" dirty="0" smtClean="0"/>
              <a:t>(bias) such </a:t>
            </a:r>
            <a:r>
              <a:rPr lang="en-US" dirty="0"/>
              <a:t>that only if the aggregate signal is below (or above) that level is the downstream signal </a:t>
            </a:r>
            <a:r>
              <a:rPr lang="en-US" dirty="0" smtClean="0"/>
              <a:t>sent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11</a:t>
            </a:fld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514600"/>
            <a:ext cx="1467055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Deep Learning?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077200" cy="2743199"/>
          </a:xfrm>
        </p:spPr>
        <p:txBody>
          <a:bodyPr/>
          <a:lstStyle/>
          <a:p>
            <a:r>
              <a:rPr lang="en-US" dirty="0" smtClean="0"/>
              <a:t>Deep</a:t>
            </a:r>
            <a:r>
              <a:rPr lang="en-US" dirty="0"/>
              <a:t>: </a:t>
            </a:r>
            <a:r>
              <a:rPr lang="en-US" dirty="0" smtClean="0"/>
              <a:t>Hidden layers (cascading tiers) of processing </a:t>
            </a:r>
          </a:p>
          <a:p>
            <a:pPr lvl="1"/>
            <a:r>
              <a:rPr lang="en-US" dirty="0" smtClean="0"/>
              <a:t>“Deep</a:t>
            </a:r>
            <a:r>
              <a:rPr lang="en-US" dirty="0"/>
              <a:t>” </a:t>
            </a:r>
            <a:r>
              <a:rPr lang="en-US" dirty="0" smtClean="0"/>
              <a:t>networks (3+ layers) versus </a:t>
            </a:r>
            <a:r>
              <a:rPr lang="en-US" dirty="0"/>
              <a:t>“shallow” (1-2 layers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Learning</a:t>
            </a:r>
            <a:r>
              <a:rPr lang="en-US" dirty="0"/>
              <a:t>: Algorithms “learn” from data by modeling </a:t>
            </a:r>
            <a:r>
              <a:rPr lang="en-US" dirty="0" smtClean="0"/>
              <a:t>features </a:t>
            </a:r>
            <a:r>
              <a:rPr lang="en-US" dirty="0"/>
              <a:t>and updating probability weights assigned to feature nodes </a:t>
            </a:r>
            <a:r>
              <a:rPr lang="en-US" dirty="0" smtClean="0"/>
              <a:t>in testing how </a:t>
            </a:r>
            <a:r>
              <a:rPr lang="en-US" dirty="0"/>
              <a:t>relevant specific features are in determining the general type of item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12</a:t>
            </a:fld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04" y="3883152"/>
            <a:ext cx="3411396" cy="1673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53" y="3883152"/>
            <a:ext cx="3091447" cy="1673352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494702" y="5559552"/>
            <a:ext cx="2743200" cy="30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Deep: Hidden processing layers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855076" y="5559552"/>
            <a:ext cx="2743200" cy="30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Learning: Updating probability weights re: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5023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and </a:t>
            </a:r>
            <a:r>
              <a:rPr lang="en-US" dirty="0"/>
              <a:t>U</a:t>
            </a:r>
            <a:r>
              <a:rPr lang="en-US" dirty="0" smtClean="0"/>
              <a:t>nsupervised Learning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3733800" cy="814415"/>
          </a:xfrm>
        </p:spPr>
        <p:txBody>
          <a:bodyPr/>
          <a:lstStyle/>
          <a:p>
            <a:r>
              <a:rPr lang="en-US" dirty="0" smtClean="0"/>
              <a:t>Supervised (classify labeled data)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Unsupervised (find patterns in unlabeled data)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13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https://www.slideshare.net/ThomasDaSilvaPaula/an-introduction-to-machine-learning-and-a-little-bit-of-deep-learning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74" y="3713887"/>
            <a:ext cx="4343400" cy="2447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74" y="1238000"/>
            <a:ext cx="4343400" cy="24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950932" y="2321710"/>
            <a:ext cx="4992668" cy="23264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success in Supervised Learning </a:t>
            </a:r>
            <a:r>
              <a:rPr lang="en-US" sz="2800" dirty="0" smtClean="0"/>
              <a:t>(2011)</a:t>
            </a:r>
            <a:r>
              <a:rPr lang="en-US" dirty="0" smtClean="0"/>
              <a:t>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257800" cy="814415"/>
          </a:xfrm>
        </p:spPr>
        <p:txBody>
          <a:bodyPr/>
          <a:lstStyle/>
          <a:p>
            <a:r>
              <a:rPr lang="en-US" dirty="0" smtClean="0"/>
              <a:t>YouTube: user-classified data perfect for Supervised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14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Google Brain: Le</a:t>
            </a:r>
            <a:r>
              <a:rPr lang="en-US" altLang="en-US" sz="800" i="1" dirty="0"/>
              <a:t>, QV, Dean, Jeff, Ng, Andrew, et al. 2012. Building high-level features using large scale unsupervised learning. https://arxiv.org/abs/1112.6209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91" y="2478890"/>
            <a:ext cx="2191056" cy="419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00" y="2478890"/>
            <a:ext cx="1190791" cy="409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33143"/>
            <a:ext cx="2457793" cy="2915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89" y="2927843"/>
            <a:ext cx="4600285" cy="14154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0" y="2555090"/>
            <a:ext cx="1390844" cy="28579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 bwMode="auto">
          <a:xfrm>
            <a:off x="4160194" y="2963468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752600" y="3228227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158825" y="3849702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553069" y="3849702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83" y="4800600"/>
            <a:ext cx="7281417" cy="11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main kinds </a:t>
            </a:r>
            <a:r>
              <a:rPr lang="en-US" dirty="0"/>
              <a:t>of Deep Learning </a:t>
            </a:r>
            <a:r>
              <a:rPr lang="en-US" dirty="0" smtClean="0"/>
              <a:t>neural nets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15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Yann </a:t>
            </a:r>
            <a:r>
              <a:rPr lang="en-US" altLang="en-US" sz="800" i="1" dirty="0" err="1"/>
              <a:t>LeCun</a:t>
            </a:r>
            <a:r>
              <a:rPr lang="en-US" altLang="en-US" sz="800" i="1" dirty="0"/>
              <a:t>, </a:t>
            </a:r>
            <a:r>
              <a:rPr lang="en-US" altLang="en-US" sz="800" i="1" dirty="0" smtClean="0"/>
              <a:t>CVPR </a:t>
            </a:r>
            <a:r>
              <a:rPr lang="en-US" altLang="en-US" sz="800" i="1" dirty="0"/>
              <a:t>2015 </a:t>
            </a:r>
            <a:r>
              <a:rPr lang="en-US" altLang="en-US" sz="800" i="1" dirty="0" smtClean="0"/>
              <a:t>keynote (</a:t>
            </a:r>
            <a:r>
              <a:rPr lang="en-US" altLang="en-US" sz="800" i="1" dirty="0"/>
              <a:t>Computer Vision </a:t>
            </a:r>
            <a:r>
              <a:rPr lang="en-US" altLang="en-US" sz="800" i="1" dirty="0" smtClean="0"/>
              <a:t>), </a:t>
            </a:r>
            <a:r>
              <a:rPr lang="en-US" altLang="en-US" sz="800" i="1" dirty="0"/>
              <a:t>"What's wrong with Deep Learning" </a:t>
            </a:r>
            <a:r>
              <a:rPr lang="en-US" altLang="en-US" sz="800" i="1" dirty="0" smtClean="0"/>
              <a:t> </a:t>
            </a:r>
            <a:r>
              <a:rPr lang="en-US" sz="800" dirty="0" smtClean="0"/>
              <a:t> http</a:t>
            </a:r>
            <a:r>
              <a:rPr lang="en-US" sz="800" dirty="0"/>
              <a:t>://t.co/nPFlPZzMEJ</a:t>
            </a:r>
            <a:endParaRPr lang="en-US" altLang="en-US" sz="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78" y="1447800"/>
            <a:ext cx="1444522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33" y="3733801"/>
            <a:ext cx="1740255" cy="2362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28" y="1447800"/>
            <a:ext cx="2194561" cy="164592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419600" cy="4724399"/>
          </a:xfrm>
        </p:spPr>
        <p:txBody>
          <a:bodyPr/>
          <a:lstStyle/>
          <a:p>
            <a:r>
              <a:rPr lang="en-US" dirty="0" smtClean="0"/>
              <a:t>Convolutional Neural Nets </a:t>
            </a:r>
          </a:p>
          <a:p>
            <a:pPr lvl="1"/>
            <a:r>
              <a:rPr lang="en-US" dirty="0" smtClean="0"/>
              <a:t>Image recognition</a:t>
            </a:r>
          </a:p>
          <a:p>
            <a:pPr lvl="1"/>
            <a:r>
              <a:rPr lang="en-US" dirty="0" smtClean="0"/>
              <a:t>Convolve: roll up to higher levels of abstraction in feature sets</a:t>
            </a:r>
            <a:endParaRPr lang="en-US" dirty="0"/>
          </a:p>
          <a:p>
            <a:r>
              <a:rPr lang="en-US" dirty="0" smtClean="0"/>
              <a:t>Recurrent </a:t>
            </a:r>
            <a:r>
              <a:rPr lang="en-US" dirty="0"/>
              <a:t>Neural </a:t>
            </a:r>
            <a:r>
              <a:rPr lang="en-US" dirty="0" smtClean="0"/>
              <a:t>Nets</a:t>
            </a:r>
            <a:endParaRPr lang="en-US" sz="2000" dirty="0"/>
          </a:p>
          <a:p>
            <a:pPr lvl="1"/>
            <a:r>
              <a:rPr lang="en-US" dirty="0"/>
              <a:t>Speech, text, audio </a:t>
            </a:r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Recur: iterate over sequential inputs with a memory function</a:t>
            </a:r>
          </a:p>
          <a:p>
            <a:pPr lvl="1"/>
            <a:r>
              <a:rPr lang="en-US" dirty="0"/>
              <a:t>LSTM (Long Short-Term </a:t>
            </a:r>
            <a:r>
              <a:rPr lang="en-US" dirty="0" smtClean="0"/>
              <a:t>Memory) remembers sequences and avoids gradient vanishing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0" y="4705156"/>
            <a:ext cx="2400635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3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Recognition and Computer Vision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16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Quoc Le, https://</a:t>
            </a:r>
            <a:r>
              <a:rPr lang="en-US" altLang="en-US" sz="800" i="1" dirty="0" smtClean="0"/>
              <a:t>arxiv.org/abs/1112.6209; </a:t>
            </a:r>
            <a:r>
              <a:rPr lang="fr-FR" altLang="en-US" sz="800" i="1" dirty="0"/>
              <a:t>Yann </a:t>
            </a:r>
            <a:r>
              <a:rPr lang="fr-FR" altLang="en-US" sz="800" i="1" dirty="0" err="1"/>
              <a:t>LeCun</a:t>
            </a:r>
            <a:r>
              <a:rPr lang="fr-FR" altLang="en-US" sz="800" i="1" dirty="0"/>
              <a:t>, NIPS 2016, https://drive.google.com/file/d/0BxKBnD5y2M8NREZod0tVdW5FLTQ/view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98" y="1452767"/>
            <a:ext cx="838200" cy="12652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2724504"/>
            <a:ext cx="18852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Marv Minsky, 1966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“summer project”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84" y="1452767"/>
            <a:ext cx="1157472" cy="1261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98" y="1452767"/>
            <a:ext cx="1405769" cy="12618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3273" y="2724504"/>
            <a:ext cx="2995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Jeff Hawkins, 2004, Hierarchical Temporal Memory (HTM)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6609" y="2724504"/>
            <a:ext cx="228879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Quoc Le, 2011, Google Brain cat recognition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93" y="1452767"/>
            <a:ext cx="1390823" cy="12618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5632" y="5809896"/>
            <a:ext cx="85545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Convolutional </a:t>
            </a:r>
            <a:r>
              <a:rPr lang="en-US" sz="1400" dirty="0">
                <a:solidFill>
                  <a:schemeClr val="bg1"/>
                </a:solidFill>
              </a:rPr>
              <a:t>net for </a:t>
            </a:r>
            <a:r>
              <a:rPr lang="en-US" sz="1400" dirty="0" smtClean="0">
                <a:solidFill>
                  <a:schemeClr val="bg1"/>
                </a:solidFill>
              </a:rPr>
              <a:t>autonomous </a:t>
            </a:r>
            <a:r>
              <a:rPr lang="en-US" sz="1400" dirty="0">
                <a:solidFill>
                  <a:schemeClr val="bg1"/>
                </a:solidFill>
              </a:rPr>
              <a:t>driving, http://cs231n.github.io/convolutional-networks/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950" y="1447800"/>
            <a:ext cx="18852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i="1" dirty="0" smtClean="0">
                <a:solidFill>
                  <a:schemeClr val="bg1"/>
                </a:solidFill>
              </a:rPr>
              <a:t>History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6951" y="3733800"/>
            <a:ext cx="17463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i="1" dirty="0" smtClean="0">
                <a:solidFill>
                  <a:schemeClr val="bg1"/>
                </a:solidFill>
              </a:rPr>
              <a:t>Current state of the art - 2017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23085"/>
            <a:ext cx="5773692" cy="236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Progression in AI Deep Learning machines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17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2" y="2890857"/>
            <a:ext cx="2578512" cy="15796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062" y="4634032"/>
            <a:ext cx="28833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Single-purpose AI: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Hard-coded rules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1200" y="4634032"/>
            <a:ext cx="30890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Multi-purpose AI: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Algorithm detects rules, reusable template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1637" y="4634032"/>
            <a:ext cx="33829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Question-answering </a:t>
            </a:r>
            <a:r>
              <a:rPr lang="en-US" sz="1600" dirty="0">
                <a:solidFill>
                  <a:schemeClr val="bg1"/>
                </a:solidFill>
              </a:rPr>
              <a:t>AI: 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Natural-language processing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70237" y="2223753"/>
            <a:ext cx="29257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Deep Learning prototype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837" y="2223753"/>
            <a:ext cx="29257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Hard-coded AI machine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72832" y="2223753"/>
            <a:ext cx="29257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Deep Learning machine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 flipV="1">
            <a:off x="370368" y="2614757"/>
            <a:ext cx="853263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594518" y="1905000"/>
            <a:ext cx="2438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Deep Blue, 1997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52018" y="1905000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Watson, 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07375" y="1905000"/>
            <a:ext cx="22566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AlphaGo</a:t>
            </a:r>
            <a:r>
              <a:rPr lang="en-US" sz="1800" dirty="0" smtClean="0">
                <a:solidFill>
                  <a:schemeClr val="bg1"/>
                </a:solidFill>
              </a:rPr>
              <a:t>, 2016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93" y="2807602"/>
            <a:ext cx="2217240" cy="1744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11" y="2807602"/>
            <a:ext cx="2429214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Deep Learning?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18</a:t>
            </a:fld>
            <a:endParaRPr lang="en-US" sz="9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1142999"/>
          </a:xfrm>
        </p:spPr>
        <p:txBody>
          <a:bodyPr/>
          <a:lstStyle/>
          <a:p>
            <a:r>
              <a:rPr lang="en-US" dirty="0" smtClean="0"/>
              <a:t>A contemporary data science method to keep up with the growth in data, older learning algorithms no longer performing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blog.algorithmia.com/introduction-to-deep-learning-2016</a:t>
            </a:r>
            <a:endParaRPr lang="en-US" altLang="en-US" sz="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28" y="2907475"/>
            <a:ext cx="5525272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B49C8898-95DC-4C8B-BA06-7A3BBB04F756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1</a:t>
            </a:fld>
            <a:endParaRPr lang="en-US" altLang="en-US" sz="900" dirty="0" smtClean="0"/>
          </a:p>
        </p:txBody>
      </p:sp>
      <p:sp>
        <p:nvSpPr>
          <p:cNvPr id="14339" name="Date Placeholder 6"/>
          <p:cNvSpPr>
            <a:spLocks noGrp="1"/>
          </p:cNvSpPr>
          <p:nvPr>
            <p:ph type="dt" sz="quarter" idx="4294967295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Melanie Swan, Technology Theorist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71600"/>
            <a:ext cx="7124701" cy="137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Philosophy and Economic Theory, Purdue University, Indiana, USA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/>
              <a:t>Founder, Institute for Blockchain Studies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Singularity University </a:t>
            </a:r>
            <a:r>
              <a:rPr lang="en-US" altLang="en-US" dirty="0" smtClean="0"/>
              <a:t>Instructor; </a:t>
            </a:r>
            <a:r>
              <a:rPr lang="en-US" altLang="en-US" dirty="0"/>
              <a:t>Institute for Ethics and Emerging Technology </a:t>
            </a:r>
            <a:r>
              <a:rPr lang="en-US" altLang="en-US" dirty="0" smtClean="0"/>
              <a:t>Affiliate </a:t>
            </a:r>
            <a:r>
              <a:rPr lang="en-US" altLang="en-US" dirty="0"/>
              <a:t>Scholar</a:t>
            </a:r>
            <a:r>
              <a:rPr lang="en-US" altLang="en-US" dirty="0" smtClean="0"/>
              <a:t>; EDGE Essayist; </a:t>
            </a:r>
            <a:r>
              <a:rPr lang="en-US" altLang="en-US" dirty="0" err="1" smtClean="0"/>
              <a:t>FQXi</a:t>
            </a:r>
            <a:r>
              <a:rPr lang="en-US" altLang="en-US" dirty="0" smtClean="0"/>
              <a:t> Advisor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53" y="4915649"/>
            <a:ext cx="1999634" cy="696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47" y="3705658"/>
            <a:ext cx="3933166" cy="12487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9463" y="3288268"/>
            <a:ext cx="421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Traditional Markets Background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3" y="4945380"/>
            <a:ext cx="2060731" cy="6663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10200" y="312420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Economics and Financial Theory Leadership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38036"/>
            <a:ext cx="1935603" cy="724109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5244658" y="4562146"/>
            <a:ext cx="4127942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800" kern="0" dirty="0" smtClean="0"/>
              <a:t>New Economies research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381000"/>
            <a:ext cx="1314450" cy="1752600"/>
          </a:xfrm>
          <a:prstGeom prst="rect">
            <a:avLst/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http://www.melanieswan.com</a:t>
            </a:r>
            <a:r>
              <a:rPr lang="en-US" altLang="en-US" sz="800" i="1" dirty="0"/>
              <a:t>, http://</a:t>
            </a:r>
            <a:r>
              <a:rPr lang="en-US" altLang="en-US" sz="800" i="1" dirty="0" smtClean="0"/>
              <a:t>blockchainstudies.org/NSNE.pdf</a:t>
            </a:r>
            <a:r>
              <a:rPr lang="en-US" altLang="en-US" sz="800" i="1" dirty="0"/>
              <a:t>, http://blockchainstudies.org/Metaphilosophy_CFP.pdf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280283" y="4876800"/>
            <a:ext cx="4086364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200" kern="0" dirty="0"/>
              <a:t>https://www.facebook.com/groups/NewEconomies</a:t>
            </a:r>
            <a:endParaRPr lang="en-US" altLang="en-US" sz="1200" kern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276746"/>
            <a:ext cx="3124636" cy="7430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861" y="3838036"/>
            <a:ext cx="1088578" cy="722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2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3276599"/>
          </a:xfrm>
        </p:spPr>
        <p:txBody>
          <a:bodyPr/>
          <a:lstStyle/>
          <a:p>
            <a:r>
              <a:rPr lang="en-US" dirty="0"/>
              <a:t>Deep </a:t>
            </a:r>
            <a:r>
              <a:rPr lang="en-US" dirty="0" smtClean="0"/>
              <a:t>Learning</a:t>
            </a:r>
            <a:endParaRPr lang="en-US" dirty="0"/>
          </a:p>
          <a:p>
            <a:pPr lvl="1"/>
            <a:r>
              <a:rPr lang="en-US" dirty="0" smtClean="0"/>
              <a:t>Definition</a:t>
            </a:r>
            <a:endParaRPr lang="en-US" dirty="0"/>
          </a:p>
          <a:p>
            <a:pPr lvl="1"/>
            <a:r>
              <a:rPr lang="en-US" dirty="0"/>
              <a:t>Technical details</a:t>
            </a:r>
          </a:p>
          <a:p>
            <a:pPr lvl="1"/>
            <a:r>
              <a:rPr lang="en-US" dirty="0" smtClean="0"/>
              <a:t>Applications </a:t>
            </a:r>
          </a:p>
          <a:p>
            <a:pPr lvl="2"/>
            <a:r>
              <a:rPr lang="en-US" dirty="0"/>
              <a:t>Deep Qualia: Deep Learning and the Brain</a:t>
            </a:r>
          </a:p>
          <a:p>
            <a:r>
              <a:rPr lang="en-US" dirty="0" smtClean="0"/>
              <a:t>Smart Network Convergence Theory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19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76" y="3953740"/>
            <a:ext cx="4958324" cy="2066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Image 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www.opennn.net</a:t>
            </a:r>
            <a:endParaRPr lang="en-US" alt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3919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Key Technical Principles of 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20</a:t>
            </a:fld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5985896" y="3657600"/>
            <a:ext cx="21103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Reduce combinatoric dimensionality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2028" y="3657600"/>
            <a:ext cx="25567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Core processing unit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(input-processing-output)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Levers: weights and bias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404" y="3652897"/>
            <a:ext cx="21103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Squash values into Sigmoidal S-curve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-Binary values (Y/N, 0/1)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-Probability values (0 to 1)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 err="1" smtClean="0">
                <a:solidFill>
                  <a:schemeClr val="bg1"/>
                </a:solidFill>
              </a:rPr>
              <a:t>Tanh</a:t>
            </a:r>
            <a:r>
              <a:rPr lang="en-US" dirty="0" smtClean="0">
                <a:solidFill>
                  <a:schemeClr val="bg1"/>
                </a:solidFill>
              </a:rPr>
              <a:t> values 9(-1) to 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5896" y="1495300"/>
            <a:ext cx="21103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Loss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2028" y="1495300"/>
            <a:ext cx="25567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Perceptron Structure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0404" y="1495300"/>
            <a:ext cx="21103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Sigmoid Function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003235"/>
            <a:ext cx="2377440" cy="15918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461662" y="2003235"/>
            <a:ext cx="2377440" cy="1591851"/>
            <a:chOff x="3324125" y="2003235"/>
            <a:chExt cx="2377440" cy="1591851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324125" y="2003235"/>
              <a:ext cx="2377440" cy="159185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820" y="2003235"/>
              <a:ext cx="1531093" cy="159185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37" y="2003235"/>
            <a:ext cx="2224663" cy="15910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81454" y="4806575"/>
            <a:ext cx="25378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“Dumb” system learns by adjusting parameters and checking against outcome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85896" y="4806575"/>
            <a:ext cx="21103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Loss function optimizes efficiency of solution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0404" y="4806575"/>
            <a:ext cx="225105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Non-linear formulation as a logistic regression problem means greater mathematical manipulation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948" y="4033667"/>
            <a:ext cx="8570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9900"/>
                </a:solidFill>
              </a:rPr>
              <a:t>What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5948" y="5147846"/>
            <a:ext cx="8570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9900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28043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21</a:t>
            </a:fld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2133600" y="1593994"/>
            <a:ext cx="5181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House price vs. Size (square feet)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46" y="2165395"/>
            <a:ext cx="5100354" cy="28984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2196" y="5133991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y=</a:t>
            </a:r>
            <a:r>
              <a:rPr lang="en-US" sz="1600" dirty="0" err="1" smtClean="0">
                <a:solidFill>
                  <a:schemeClr val="bg1"/>
                </a:solidFill>
              </a:rPr>
              <a:t>mx+b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2165396"/>
            <a:ext cx="160524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House price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78830" y="5092696"/>
            <a:ext cx="22136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Size (square feet)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https://www.statcrunch.com/5.0/viewreport.php?reportid=5647</a:t>
            </a:r>
          </a:p>
        </p:txBody>
      </p:sp>
    </p:spTree>
    <p:extLst>
      <p:ext uri="{BB962C8B-B14F-4D97-AF65-F5344CB8AC3E}">
        <p14:creationId xmlns:p14="http://schemas.microsoft.com/office/powerpoint/2010/main" val="144083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22</a:t>
            </a:fld>
            <a:endParaRPr lang="en-US" sz="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2" y="2514600"/>
            <a:ext cx="7910488" cy="2286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029200"/>
            <a:ext cx="2229161" cy="838317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http://www.simafore.com/blog/bid/99443/Understand-3-critical-steps-in-developing-logistic-regression-models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52" y="457200"/>
            <a:ext cx="2923647" cy="18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23</a:t>
            </a:fld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61" y="389349"/>
            <a:ext cx="2377440" cy="159185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638800" cy="4571999"/>
          </a:xfrm>
        </p:spPr>
        <p:txBody>
          <a:bodyPr/>
          <a:lstStyle/>
          <a:p>
            <a:r>
              <a:rPr lang="en-US" dirty="0" smtClean="0"/>
              <a:t>Higher-order mathematical formulation</a:t>
            </a:r>
          </a:p>
          <a:p>
            <a:r>
              <a:rPr lang="en-US" dirty="0" smtClean="0"/>
              <a:t>Sigmoid  function</a:t>
            </a:r>
            <a:endParaRPr lang="en-US" dirty="0"/>
          </a:p>
          <a:p>
            <a:pPr lvl="1"/>
            <a:r>
              <a:rPr lang="en-US" dirty="0" smtClean="0"/>
              <a:t>S-shaped </a:t>
            </a:r>
            <a:r>
              <a:rPr lang="en-US" dirty="0"/>
              <a:t>and bounded </a:t>
            </a:r>
            <a:endParaRPr lang="en-US" dirty="0" smtClean="0"/>
          </a:p>
          <a:p>
            <a:pPr lvl="1"/>
            <a:r>
              <a:rPr lang="en-US" dirty="0"/>
              <a:t>M</a:t>
            </a:r>
            <a:r>
              <a:rPr lang="en-US" dirty="0" smtClean="0"/>
              <a:t>aps the whole real axis into a finite interval (0-1)</a:t>
            </a:r>
          </a:p>
          <a:p>
            <a:pPr lvl="1"/>
            <a:r>
              <a:rPr lang="en-US" dirty="0" smtClean="0"/>
              <a:t>Non-linear</a:t>
            </a:r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Can fit probability </a:t>
            </a:r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Can apply optimization techniques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smtClean="0"/>
              <a:t>Deep Learning classification </a:t>
            </a:r>
            <a:r>
              <a:rPr lang="en-US" dirty="0"/>
              <a:t>predictions are in the form of a probability value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40" y="2355275"/>
            <a:ext cx="2229161" cy="838317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https://www.quora.com/Logistic-Regression-Why-sigmoid-function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57" y="3810000"/>
            <a:ext cx="1757687" cy="1876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3551" y="1991663"/>
            <a:ext cx="2362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Sigmoid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2200" y="5732352"/>
            <a:ext cx="2362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Unit Step Function</a:t>
            </a:r>
          </a:p>
        </p:txBody>
      </p:sp>
    </p:spTree>
    <p:extLst>
      <p:ext uri="{BB962C8B-B14F-4D97-AF65-F5344CB8AC3E}">
        <p14:creationId xmlns:p14="http://schemas.microsoft.com/office/powerpoint/2010/main" val="18607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332600" y="4807771"/>
            <a:ext cx="6439799" cy="12288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Sigmoid function: </a:t>
            </a:r>
            <a:r>
              <a:rPr lang="en-US" dirty="0" err="1" smtClean="0"/>
              <a:t>Taleb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24</a:t>
            </a:fld>
            <a:endParaRPr lang="en-US" sz="90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http://www.fooledbyrandomness.com/medicine.pdf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943600" cy="4956174"/>
          </a:xfrm>
        </p:spPr>
        <p:txBody>
          <a:bodyPr/>
          <a:lstStyle/>
          <a:p>
            <a:r>
              <a:rPr lang="en-US" dirty="0" smtClean="0"/>
              <a:t>Thesis: if can map a phenomenon onto a sigmoid curve (“</a:t>
            </a:r>
            <a:r>
              <a:rPr lang="en-US" dirty="0" err="1" smtClean="0"/>
              <a:t>convexify</a:t>
            </a:r>
            <a:r>
              <a:rPr lang="en-US" dirty="0" smtClean="0"/>
              <a:t>” it), then can control its risk</a:t>
            </a:r>
          </a:p>
          <a:p>
            <a:pPr lvl="1"/>
            <a:r>
              <a:rPr lang="en-US" dirty="0" smtClean="0"/>
              <a:t>Antifragility = convexity = risk-manageable</a:t>
            </a:r>
          </a:p>
          <a:p>
            <a:pPr lvl="1"/>
            <a:r>
              <a:rPr lang="en-US" dirty="0" smtClean="0"/>
              <a:t>Fragility = concavity</a:t>
            </a:r>
          </a:p>
          <a:p>
            <a:r>
              <a:rPr lang="en-US" dirty="0"/>
              <a:t>Non-linearity of dose-response in </a:t>
            </a:r>
            <a:r>
              <a:rPr lang="en-US" dirty="0" smtClean="0"/>
              <a:t>medicine, and therefore suggested treatment optimality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16" y="4807771"/>
            <a:ext cx="3286584" cy="238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01" y="5112571"/>
            <a:ext cx="6439799" cy="924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39" y="609600"/>
            <a:ext cx="989977" cy="10750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61" y="609600"/>
            <a:ext cx="1197864" cy="10750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93" y="1752600"/>
            <a:ext cx="2717423" cy="11242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55" y="2923309"/>
            <a:ext cx="2229161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19600" y="3657600"/>
            <a:ext cx="4267200" cy="2377282"/>
          </a:xfrm>
        </p:spPr>
        <p:txBody>
          <a:bodyPr/>
          <a:lstStyle/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Predict </a:t>
            </a:r>
            <a:r>
              <a:rPr lang="en-US" dirty="0"/>
              <a:t>binary </a:t>
            </a:r>
            <a:r>
              <a:rPr lang="en-US" dirty="0" smtClean="0"/>
              <a:t>outcomes:</a:t>
            </a:r>
          </a:p>
          <a:p>
            <a:pPr lvl="2"/>
            <a:r>
              <a:rPr lang="en-US" dirty="0" smtClean="0"/>
              <a:t>Perceptron (0 or 1)</a:t>
            </a:r>
          </a:p>
          <a:p>
            <a:pPr lvl="1"/>
            <a:r>
              <a:rPr lang="en-US" dirty="0" smtClean="0"/>
              <a:t>Predict probabilities:</a:t>
            </a:r>
          </a:p>
          <a:p>
            <a:pPr lvl="2"/>
            <a:r>
              <a:rPr lang="en-US" dirty="0" smtClean="0"/>
              <a:t>Sigmoid </a:t>
            </a:r>
            <a:r>
              <a:rPr lang="en-US" dirty="0"/>
              <a:t>Neuron </a:t>
            </a:r>
            <a:r>
              <a:rPr lang="en-US" dirty="0" smtClean="0"/>
              <a:t>(values 0-1)</a:t>
            </a:r>
          </a:p>
          <a:p>
            <a:pPr lvl="2"/>
            <a:r>
              <a:rPr lang="en-US" dirty="0" err="1" smtClean="0"/>
              <a:t>Tanh</a:t>
            </a:r>
            <a:r>
              <a:rPr lang="en-US" dirty="0" smtClean="0"/>
              <a:t> Hyperbolic </a:t>
            </a:r>
            <a:r>
              <a:rPr lang="en-US" dirty="0"/>
              <a:t>Tangent Neuron </a:t>
            </a:r>
            <a:r>
              <a:rPr lang="en-US" dirty="0" smtClean="0"/>
              <a:t>(values (-1)-1</a:t>
            </a:r>
            <a:r>
              <a:rPr lang="en-US" dirty="0"/>
              <a:t>) 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25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39879"/>
            <a:ext cx="2377440" cy="15918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58599" y="2940079"/>
            <a:ext cx="373532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Logistic Regression (Sigmoid function)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(0-1) or </a:t>
            </a:r>
            <a:r>
              <a:rPr lang="en-US" sz="1600" dirty="0" err="1" smtClean="0">
                <a:solidFill>
                  <a:schemeClr val="bg1"/>
                </a:solidFill>
              </a:rPr>
              <a:t>Tanh</a:t>
            </a:r>
            <a:r>
              <a:rPr lang="en-US" sz="1600" dirty="0" smtClean="0">
                <a:solidFill>
                  <a:schemeClr val="bg1"/>
                </a:solidFill>
              </a:rPr>
              <a:t> ((-1)-1)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39879"/>
            <a:ext cx="2377440" cy="15822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748" y="2940079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533400" y="3657600"/>
            <a:ext cx="3657600" cy="2377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Linear regression</a:t>
            </a:r>
          </a:p>
          <a:p>
            <a:pPr lvl="1"/>
            <a:r>
              <a:rPr lang="en-US" kern="0" dirty="0" smtClean="0"/>
              <a:t>Predict continuous set of values (house prices)</a:t>
            </a:r>
          </a:p>
          <a:p>
            <a:pPr marL="0" indent="0">
              <a:buFont typeface="Wingdings" pitchFamily="2" charset="2"/>
              <a:buNone/>
            </a:pPr>
            <a:endParaRPr lang="en-US" kern="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50" y="1339879"/>
            <a:ext cx="2458284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0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26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Michael A. Nielsen, </a:t>
            </a:r>
            <a:r>
              <a:rPr lang="en-US" altLang="en-US" sz="800" i="1" dirty="0" smtClean="0"/>
              <a:t>Neural </a:t>
            </a:r>
            <a:r>
              <a:rPr lang="en-US" altLang="en-US" sz="800" i="1" dirty="0"/>
              <a:t>Networks and Deep </a:t>
            </a:r>
            <a:r>
              <a:rPr lang="en-US" altLang="en-US" sz="800" i="1" dirty="0" smtClean="0"/>
              <a:t>Learning</a:t>
            </a:r>
            <a:endParaRPr lang="en-US" altLang="en-US" sz="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14600"/>
            <a:ext cx="6172200" cy="3450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294203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Unit, Perceptron</a:t>
            </a:r>
            <a:r>
              <a:rPr lang="en-US" dirty="0"/>
              <a:t>,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27</a:t>
            </a:fld>
            <a:endParaRPr lang="en-US" sz="900" dirty="0"/>
          </a:p>
        </p:txBody>
      </p: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deeplearning.stanford.edu/tutorial</a:t>
            </a:r>
            <a:endParaRPr lang="en-US" altLang="en-US" sz="800" i="1" dirty="0"/>
          </a:p>
        </p:txBody>
      </p:sp>
      <p:sp>
        <p:nvSpPr>
          <p:cNvPr id="80" name="TextBox 79"/>
          <p:cNvSpPr txBox="1"/>
          <p:nvPr/>
        </p:nvSpPr>
        <p:spPr>
          <a:xfrm>
            <a:off x="1219200" y="2557046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1. Input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581400" y="2557046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2. Hidden layers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172200" y="2557046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3. Output</a:t>
            </a:r>
          </a:p>
        </p:txBody>
      </p:sp>
      <p:cxnSp>
        <p:nvCxnSpPr>
          <p:cNvPr id="92" name="Straight Connector 91"/>
          <p:cNvCxnSpPr/>
          <p:nvPr/>
        </p:nvCxnSpPr>
        <p:spPr bwMode="auto">
          <a:xfrm>
            <a:off x="3200400" y="2971800"/>
            <a:ext cx="0" cy="31089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2163324" y="3124200"/>
            <a:ext cx="338555" cy="2971800"/>
            <a:chOff x="2163324" y="3124200"/>
            <a:chExt cx="338555" cy="2971800"/>
          </a:xfrm>
        </p:grpSpPr>
        <p:sp>
          <p:nvSpPr>
            <p:cNvPr id="93" name="TextBox 92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3" name="Straight Connector 142"/>
          <p:cNvCxnSpPr/>
          <p:nvPr/>
        </p:nvCxnSpPr>
        <p:spPr bwMode="auto">
          <a:xfrm>
            <a:off x="6248400" y="2971800"/>
            <a:ext cx="0" cy="31089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9" name="Group 58"/>
          <p:cNvGrpSpPr/>
          <p:nvPr/>
        </p:nvGrpSpPr>
        <p:grpSpPr>
          <a:xfrm>
            <a:off x="5224045" y="3124200"/>
            <a:ext cx="338555" cy="2971800"/>
            <a:chOff x="2163324" y="3124200"/>
            <a:chExt cx="338555" cy="2971800"/>
          </a:xfrm>
        </p:grpSpPr>
        <p:sp>
          <p:nvSpPr>
            <p:cNvPr id="60" name="TextBox 59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906420" y="3124200"/>
            <a:ext cx="338555" cy="2971800"/>
            <a:chOff x="2163324" y="3124200"/>
            <a:chExt cx="338555" cy="2971800"/>
          </a:xfrm>
        </p:grpSpPr>
        <p:sp>
          <p:nvSpPr>
            <p:cNvPr id="68" name="TextBox 67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65233" y="3124200"/>
            <a:ext cx="338555" cy="2971800"/>
            <a:chOff x="2163324" y="3124200"/>
            <a:chExt cx="338555" cy="2971800"/>
          </a:xfrm>
        </p:grpSpPr>
        <p:sp>
          <p:nvSpPr>
            <p:cNvPr id="76" name="TextBox 75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205245" y="3124200"/>
            <a:ext cx="338555" cy="2971800"/>
            <a:chOff x="2163324" y="3124200"/>
            <a:chExt cx="338555" cy="2971800"/>
          </a:xfrm>
        </p:grpSpPr>
        <p:sp>
          <p:nvSpPr>
            <p:cNvPr id="87" name="TextBox 86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6629400" cy="990598"/>
          </a:xfrm>
        </p:spPr>
        <p:txBody>
          <a:bodyPr/>
          <a:lstStyle/>
          <a:p>
            <a:r>
              <a:rPr lang="en-US" dirty="0"/>
              <a:t>Unit (processing unit, logistic regression unit), </a:t>
            </a:r>
            <a:r>
              <a:rPr lang="en-US" dirty="0" smtClean="0"/>
              <a:t>perceptron (“multilayer perceptron”), artificial neuron</a:t>
            </a:r>
            <a:endParaRPr lang="en-US" dirty="0"/>
          </a:p>
        </p:txBody>
      </p:sp>
      <p:sp>
        <p:nvSpPr>
          <p:cNvPr id="102" name="Oval 101"/>
          <p:cNvSpPr/>
          <p:nvPr/>
        </p:nvSpPr>
        <p:spPr bwMode="auto">
          <a:xfrm>
            <a:off x="3862326" y="3088368"/>
            <a:ext cx="457324" cy="4455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02" y="1219200"/>
            <a:ext cx="1676698" cy="10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Image recognition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305800" cy="21391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btain training data set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Digitize pixels (convert images to numbers)</a:t>
            </a:r>
          </a:p>
          <a:p>
            <a:pPr marL="857250" lvl="1" indent="-457200"/>
            <a:r>
              <a:rPr lang="en-US" dirty="0" smtClean="0"/>
              <a:t>Divide image into 28x28 grid, assign a </a:t>
            </a:r>
            <a:r>
              <a:rPr lang="en-US" dirty="0"/>
              <a:t>value </a:t>
            </a:r>
            <a:r>
              <a:rPr lang="en-US" dirty="0" smtClean="0"/>
              <a:t>(0-255) to each square based on brightness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 into vector (array; list of numbers) </a:t>
            </a:r>
          </a:p>
          <a:p>
            <a:pPr marL="857250" lvl="1" indent="-457200"/>
            <a:r>
              <a:rPr lang="en-US" dirty="0" smtClean="0"/>
              <a:t>28x28 = 784 elements per image)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28</a:t>
            </a:fld>
            <a:endParaRPr lang="en-US" sz="900" dirty="0"/>
          </a:p>
        </p:txBody>
      </p: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Quoc V. Le, A Tutorial on Deep Learning, Part 1: Nonlinear </a:t>
            </a:r>
            <a:r>
              <a:rPr lang="en-US" altLang="en-US" sz="800" i="1" dirty="0" smtClean="0"/>
              <a:t>Classifiers </a:t>
            </a:r>
            <a:r>
              <a:rPr lang="en-US" altLang="en-US" sz="800" i="1" dirty="0"/>
              <a:t>and The Backpropagation Algorithm, 2015, Google Brain, https://cs.stanford.edu/~quocle/tutorial1.pdf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60" y="3617026"/>
            <a:ext cx="4011794" cy="146462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94738"/>
            <a:ext cx="2768254" cy="13079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8093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3276599"/>
          </a:xfrm>
        </p:spPr>
        <p:txBody>
          <a:bodyPr/>
          <a:lstStyle/>
          <a:p>
            <a:r>
              <a:rPr lang="en-US" dirty="0"/>
              <a:t>Deep </a:t>
            </a:r>
            <a:r>
              <a:rPr lang="en-US" dirty="0" smtClean="0"/>
              <a:t>Learning</a:t>
            </a:r>
            <a:endParaRPr lang="en-US" dirty="0"/>
          </a:p>
          <a:p>
            <a:pPr lvl="1"/>
            <a:r>
              <a:rPr lang="en-US" dirty="0" smtClean="0"/>
              <a:t>Definition</a:t>
            </a:r>
            <a:endParaRPr lang="en-US" dirty="0"/>
          </a:p>
          <a:p>
            <a:pPr lvl="1"/>
            <a:r>
              <a:rPr lang="en-US" dirty="0"/>
              <a:t>Technical details</a:t>
            </a:r>
          </a:p>
          <a:p>
            <a:pPr lvl="1"/>
            <a:r>
              <a:rPr lang="en-US" dirty="0" smtClean="0"/>
              <a:t>Applications </a:t>
            </a:r>
          </a:p>
          <a:p>
            <a:pPr lvl="2"/>
            <a:r>
              <a:rPr lang="en-US" dirty="0"/>
              <a:t>Deep Qualia: Deep Learning and the Brain</a:t>
            </a:r>
          </a:p>
          <a:p>
            <a:r>
              <a:rPr lang="en-US" dirty="0" smtClean="0"/>
              <a:t>Smart Network Convergence Theory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76" y="3953740"/>
            <a:ext cx="4958324" cy="2066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Image 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www.opennn.net</a:t>
            </a:r>
            <a:endParaRPr lang="en-US" alt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06262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305800" cy="6095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Load spreadsheet of vectors into deep learning system</a:t>
            </a:r>
          </a:p>
          <a:p>
            <a:pPr lvl="1"/>
            <a:r>
              <a:rPr lang="en-US" dirty="0" smtClean="0"/>
              <a:t>Each row of spreadsheet (784-element array) is an input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29</a:t>
            </a:fld>
            <a:endParaRPr lang="en-US" sz="900" dirty="0"/>
          </a:p>
        </p:txBody>
      </p: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deeplearning.stanford.edu/tutorial; </a:t>
            </a:r>
            <a:r>
              <a:rPr lang="en-US" altLang="en-US" sz="800" i="1" dirty="0"/>
              <a:t>MNIST </a:t>
            </a:r>
            <a:r>
              <a:rPr lang="en-US" altLang="en-US" sz="800" i="1" dirty="0" smtClean="0"/>
              <a:t>dataset: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yann.lecun.com/exdb/mnist</a:t>
            </a:r>
            <a:endParaRPr lang="en-US" altLang="en-US" sz="800" i="1" dirty="0"/>
          </a:p>
        </p:txBody>
      </p:sp>
      <p:sp>
        <p:nvSpPr>
          <p:cNvPr id="80" name="TextBox 79"/>
          <p:cNvSpPr txBox="1"/>
          <p:nvPr/>
        </p:nvSpPr>
        <p:spPr>
          <a:xfrm>
            <a:off x="1219200" y="2557046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1. Input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581400" y="2557046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2. Hidden layers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172200" y="2557046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3. Output</a:t>
            </a:r>
          </a:p>
        </p:txBody>
      </p:sp>
      <p:cxnSp>
        <p:nvCxnSpPr>
          <p:cNvPr id="92" name="Straight Connector 91"/>
          <p:cNvCxnSpPr/>
          <p:nvPr/>
        </p:nvCxnSpPr>
        <p:spPr bwMode="auto">
          <a:xfrm>
            <a:off x="3200400" y="2971800"/>
            <a:ext cx="0" cy="31089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2163324" y="3124200"/>
            <a:ext cx="338555" cy="2971800"/>
            <a:chOff x="2163324" y="3124200"/>
            <a:chExt cx="338555" cy="2971800"/>
          </a:xfrm>
        </p:grpSpPr>
        <p:sp>
          <p:nvSpPr>
            <p:cNvPr id="93" name="TextBox 92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3" name="Straight Connector 142"/>
          <p:cNvCxnSpPr/>
          <p:nvPr/>
        </p:nvCxnSpPr>
        <p:spPr bwMode="auto">
          <a:xfrm>
            <a:off x="6248400" y="2971800"/>
            <a:ext cx="0" cy="31089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Straight Arrow Connector 143"/>
          <p:cNvCxnSpPr/>
          <p:nvPr/>
        </p:nvCxnSpPr>
        <p:spPr bwMode="auto">
          <a:xfrm>
            <a:off x="685800" y="4800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/>
          <p:cNvCxnSpPr/>
          <p:nvPr/>
        </p:nvCxnSpPr>
        <p:spPr bwMode="auto">
          <a:xfrm>
            <a:off x="685800" y="4419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Straight Arrow Connector 145"/>
          <p:cNvCxnSpPr/>
          <p:nvPr/>
        </p:nvCxnSpPr>
        <p:spPr bwMode="auto">
          <a:xfrm>
            <a:off x="685800" y="4038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Straight Arrow Connector 146"/>
          <p:cNvCxnSpPr/>
          <p:nvPr/>
        </p:nvCxnSpPr>
        <p:spPr bwMode="auto">
          <a:xfrm>
            <a:off x="685800" y="3657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Straight Arrow Connector 147"/>
          <p:cNvCxnSpPr/>
          <p:nvPr/>
        </p:nvCxnSpPr>
        <p:spPr bwMode="auto">
          <a:xfrm>
            <a:off x="685800" y="3276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/>
          <p:cNvCxnSpPr/>
          <p:nvPr/>
        </p:nvCxnSpPr>
        <p:spPr bwMode="auto">
          <a:xfrm>
            <a:off x="685800" y="5943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Straight Arrow Connector 152"/>
          <p:cNvCxnSpPr/>
          <p:nvPr/>
        </p:nvCxnSpPr>
        <p:spPr bwMode="auto">
          <a:xfrm>
            <a:off x="685800" y="5181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Straight Arrow Connector 153"/>
          <p:cNvCxnSpPr/>
          <p:nvPr/>
        </p:nvCxnSpPr>
        <p:spPr bwMode="auto">
          <a:xfrm>
            <a:off x="685800" y="5562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5" name="Picture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908"/>
            <a:ext cx="2368664" cy="858892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5224045" y="3124200"/>
            <a:ext cx="338555" cy="2971800"/>
            <a:chOff x="2163324" y="3124200"/>
            <a:chExt cx="338555" cy="2971800"/>
          </a:xfrm>
        </p:grpSpPr>
        <p:sp>
          <p:nvSpPr>
            <p:cNvPr id="60" name="TextBox 59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906420" y="3124200"/>
            <a:ext cx="338555" cy="2971800"/>
            <a:chOff x="2163324" y="3124200"/>
            <a:chExt cx="338555" cy="2971800"/>
          </a:xfrm>
        </p:grpSpPr>
        <p:sp>
          <p:nvSpPr>
            <p:cNvPr id="68" name="TextBox 67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65233" y="3124200"/>
            <a:ext cx="338555" cy="2971800"/>
            <a:chOff x="2163324" y="3124200"/>
            <a:chExt cx="338555" cy="2971800"/>
          </a:xfrm>
        </p:grpSpPr>
        <p:sp>
          <p:nvSpPr>
            <p:cNvPr id="76" name="TextBox 75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205245" y="3124200"/>
            <a:ext cx="338555" cy="2971800"/>
            <a:chOff x="2163324" y="3124200"/>
            <a:chExt cx="338555" cy="2971800"/>
          </a:xfrm>
        </p:grpSpPr>
        <p:sp>
          <p:nvSpPr>
            <p:cNvPr id="87" name="TextBox 86"/>
            <p:cNvSpPr txBox="1"/>
            <p:nvPr/>
          </p:nvSpPr>
          <p:spPr>
            <a:xfrm>
              <a:off x="2163324" y="312420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163324" y="355794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163324" y="399169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63324" y="442543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163324" y="4859180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163324" y="5292925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163324" y="5726668"/>
              <a:ext cx="338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X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-228600" y="2819400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Vector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0111" y="3261360"/>
            <a:ext cx="1055684" cy="91440"/>
            <a:chOff x="221986" y="3261360"/>
            <a:chExt cx="1055684" cy="91440"/>
          </a:xfrm>
        </p:grpSpPr>
        <p:sp>
          <p:nvSpPr>
            <p:cNvPr id="5" name="Rectangle 4"/>
            <p:cNvSpPr/>
            <p:nvPr/>
          </p:nvSpPr>
          <p:spPr bwMode="auto">
            <a:xfrm>
              <a:off x="75767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86481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07909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650538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54340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3626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32912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18623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97195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22198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-71250" y="3329050"/>
            <a:ext cx="150074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/>
                </a:solidFill>
              </a:rPr>
              <a:t>784-element array</a:t>
            </a:r>
            <a:endParaRPr lang="en-US" sz="1600" i="1" dirty="0" smtClean="0">
              <a:solidFill>
                <a:schemeClr val="bg1"/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400111" y="3654235"/>
            <a:ext cx="1055684" cy="91440"/>
            <a:chOff x="221986" y="3261360"/>
            <a:chExt cx="1055684" cy="91440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75767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86481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07909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650538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4340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43626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32912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18623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97195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198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00111" y="4038600"/>
            <a:ext cx="1055684" cy="91440"/>
            <a:chOff x="221986" y="3261360"/>
            <a:chExt cx="1055684" cy="91440"/>
          </a:xfrm>
        </p:grpSpPr>
        <p:sp>
          <p:nvSpPr>
            <p:cNvPr id="126" name="Rectangle 125"/>
            <p:cNvSpPr/>
            <p:nvPr/>
          </p:nvSpPr>
          <p:spPr bwMode="auto">
            <a:xfrm>
              <a:off x="75767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86481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107909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650538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54340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43626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32912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118623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97195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22198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400111" y="4416235"/>
            <a:ext cx="1055684" cy="91440"/>
            <a:chOff x="221986" y="3261360"/>
            <a:chExt cx="1055684" cy="91440"/>
          </a:xfrm>
        </p:grpSpPr>
        <p:sp>
          <p:nvSpPr>
            <p:cNvPr id="137" name="Rectangle 136"/>
            <p:cNvSpPr/>
            <p:nvPr/>
          </p:nvSpPr>
          <p:spPr bwMode="auto">
            <a:xfrm>
              <a:off x="75767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86481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107909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650538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54340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43626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32912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18623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97195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22198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400111" y="4814060"/>
            <a:ext cx="1055684" cy="91440"/>
            <a:chOff x="221986" y="3261360"/>
            <a:chExt cx="1055684" cy="91440"/>
          </a:xfrm>
        </p:grpSpPr>
        <p:sp>
          <p:nvSpPr>
            <p:cNvPr id="158" name="Rectangle 157"/>
            <p:cNvSpPr/>
            <p:nvPr/>
          </p:nvSpPr>
          <p:spPr bwMode="auto">
            <a:xfrm>
              <a:off x="75767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86481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107909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650538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54340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43626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32912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118623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97195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22198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400111" y="5181600"/>
            <a:ext cx="1055684" cy="91440"/>
            <a:chOff x="221986" y="3261360"/>
            <a:chExt cx="1055684" cy="9144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75767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86481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107909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650538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4340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43626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32912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118623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97195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2198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00111" y="5562600"/>
            <a:ext cx="1055684" cy="91440"/>
            <a:chOff x="221986" y="3261360"/>
            <a:chExt cx="1055684" cy="91440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75767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86481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107909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650538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54340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43626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32912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118623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97195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22198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400111" y="5943600"/>
            <a:ext cx="1055684" cy="91440"/>
            <a:chOff x="221986" y="3261360"/>
            <a:chExt cx="1055684" cy="91440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75767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86481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107909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650538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54340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43626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329124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186230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971952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221986" y="3261360"/>
              <a:ext cx="91440" cy="914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0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 the Hidden Layers?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30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Michael A. Nielsen, </a:t>
            </a:r>
            <a:r>
              <a:rPr lang="en-US" altLang="en-US" sz="800" i="1" dirty="0" smtClean="0"/>
              <a:t>Neural </a:t>
            </a:r>
            <a:r>
              <a:rPr lang="en-US" altLang="en-US" sz="800" i="1" dirty="0"/>
              <a:t>Networks and Deep </a:t>
            </a:r>
            <a:r>
              <a:rPr lang="en-US" altLang="en-US" sz="800" i="1" dirty="0" smtClean="0"/>
              <a:t>Learning</a:t>
            </a:r>
            <a:endParaRPr lang="en-US" altLang="en-US" sz="800" i="1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229600" cy="2209799"/>
          </a:xfrm>
        </p:spPr>
        <p:txBody>
          <a:bodyPr/>
          <a:lstStyle/>
          <a:p>
            <a:r>
              <a:rPr lang="en-US" dirty="0" smtClean="0"/>
              <a:t>First </a:t>
            </a:r>
            <a:r>
              <a:rPr lang="en-US" dirty="0"/>
              <a:t>layer </a:t>
            </a:r>
            <a:r>
              <a:rPr lang="en-US" dirty="0" smtClean="0"/>
              <a:t>learns </a:t>
            </a:r>
            <a:r>
              <a:rPr lang="en-US" dirty="0"/>
              <a:t>primitive </a:t>
            </a:r>
            <a:r>
              <a:rPr lang="en-US" dirty="0" smtClean="0"/>
              <a:t>features (line, edge, tiniest </a:t>
            </a:r>
            <a:r>
              <a:rPr lang="en-US" dirty="0"/>
              <a:t>unit of </a:t>
            </a:r>
            <a:r>
              <a:rPr lang="en-US" dirty="0" smtClean="0"/>
              <a:t>sound) by finding combinations of the input vector data </a:t>
            </a:r>
            <a:r>
              <a:rPr lang="en-US" dirty="0"/>
              <a:t>that occur more frequently than by </a:t>
            </a:r>
            <a:r>
              <a:rPr lang="en-US" dirty="0" smtClean="0"/>
              <a:t>chance</a:t>
            </a:r>
          </a:p>
          <a:p>
            <a:pPr lvl="1"/>
            <a:r>
              <a:rPr lang="en-US" dirty="0" smtClean="0"/>
              <a:t>Logistic regression performed and encoded at each processing node (</a:t>
            </a:r>
            <a:r>
              <a:rPr lang="en-US" dirty="0"/>
              <a:t>Y/N (0,1</a:t>
            </a:r>
            <a:r>
              <a:rPr lang="en-US" dirty="0" smtClean="0"/>
              <a:t>)), does this example have this feature?</a:t>
            </a:r>
            <a:endParaRPr lang="en-US" dirty="0"/>
          </a:p>
          <a:p>
            <a:r>
              <a:rPr lang="en-US" dirty="0" smtClean="0"/>
              <a:t>Feeds these basic features to </a:t>
            </a:r>
            <a:r>
              <a:rPr lang="en-US" dirty="0"/>
              <a:t>next </a:t>
            </a:r>
            <a:r>
              <a:rPr lang="en-US" dirty="0" smtClean="0"/>
              <a:t>layer, which trains </a:t>
            </a:r>
            <a:r>
              <a:rPr lang="en-US" dirty="0"/>
              <a:t>itself to recognize slightly more complicated </a:t>
            </a:r>
            <a:r>
              <a:rPr lang="en-US" dirty="0" smtClean="0"/>
              <a:t>features (corner, combination </a:t>
            </a:r>
            <a:r>
              <a:rPr lang="en-US" dirty="0"/>
              <a:t>of speech </a:t>
            </a:r>
            <a:r>
              <a:rPr lang="en-US" dirty="0" smtClean="0"/>
              <a:t>sounds)</a:t>
            </a:r>
          </a:p>
          <a:p>
            <a:r>
              <a:rPr lang="en-US" dirty="0" smtClean="0"/>
              <a:t>Feeds features to new layers until recognizes full objects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71" y="4946038"/>
            <a:ext cx="5392029" cy="16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8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i="1" dirty="0" smtClean="0"/>
              <a:t>Image Recognition</a:t>
            </a:r>
            <a:br>
              <a:rPr lang="en-US" sz="2000" i="1" dirty="0" smtClean="0"/>
            </a:br>
            <a:r>
              <a:rPr lang="en-US" dirty="0" smtClean="0"/>
              <a:t>Higher Abstractions of Feature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31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Jann </a:t>
            </a:r>
            <a:r>
              <a:rPr lang="en-US" altLang="en-US" sz="800" i="1" dirty="0" err="1"/>
              <a:t>LeCun</a:t>
            </a:r>
            <a:r>
              <a:rPr lang="en-US" altLang="en-US" sz="800" i="1" dirty="0"/>
              <a:t>, http://www.pamitc.org/cvpr15/files/lecun-20150610-cvpr-keynote.pdf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6" y="3752512"/>
            <a:ext cx="6211167" cy="2419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6" y="3376549"/>
            <a:ext cx="6211167" cy="787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03" y="1402651"/>
            <a:ext cx="1901077" cy="1325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62" y="1402651"/>
            <a:ext cx="2041434" cy="13258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50" y="1402651"/>
            <a:ext cx="2040702" cy="13258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31106" y="2741505"/>
            <a:ext cx="14265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Edges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23087" y="2741505"/>
            <a:ext cx="2091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Object </a:t>
            </a:r>
            <a:r>
              <a:rPr lang="en-US" sz="1400" dirty="0">
                <a:solidFill>
                  <a:schemeClr val="bg1"/>
                </a:solidFill>
              </a:rPr>
              <a:t>Parts (</a:t>
            </a:r>
            <a:r>
              <a:rPr lang="en-US" sz="1400" dirty="0" smtClean="0">
                <a:solidFill>
                  <a:schemeClr val="bg1"/>
                </a:solidFill>
              </a:rPr>
              <a:t>combinations of </a:t>
            </a:r>
            <a:r>
              <a:rPr lang="en-US" sz="1400" dirty="0">
                <a:solidFill>
                  <a:schemeClr val="bg1"/>
                </a:solidFill>
              </a:rPr>
              <a:t>edges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20133" y="2741505"/>
            <a:ext cx="2023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Object </a:t>
            </a:r>
            <a:r>
              <a:rPr lang="en-US" sz="1400" dirty="0">
                <a:solidFill>
                  <a:schemeClr val="bg1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506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i="1" dirty="0" smtClean="0"/>
              <a:t>Speech, Text, Audio </a:t>
            </a:r>
            <a:r>
              <a:rPr lang="en-US" sz="2000" i="1" dirty="0"/>
              <a:t>Recognition</a:t>
            </a:r>
            <a:br>
              <a:rPr lang="en-US" sz="2000" i="1" dirty="0"/>
            </a:br>
            <a:r>
              <a:rPr lang="en-US" dirty="0" smtClean="0"/>
              <a:t>Sequence-to-sequence Recognition + LSTM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32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Andrew Ng</a:t>
            </a:r>
            <a:endParaRPr lang="en-US" altLang="en-US" sz="8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5" y="1371600"/>
            <a:ext cx="8176404" cy="460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NVIDIA Facial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33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 err="1" smtClean="0"/>
              <a:t>Nvidia</a:t>
            </a:r>
            <a:endParaRPr lang="en-US" altLang="en-US" sz="8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6" y="2590800"/>
            <a:ext cx="8219184" cy="35814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229600" cy="990599"/>
          </a:xfrm>
        </p:spPr>
        <p:txBody>
          <a:bodyPr/>
          <a:lstStyle/>
          <a:p>
            <a:r>
              <a:rPr lang="en-US" dirty="0" smtClean="0"/>
              <a:t>First hidden layer extracts all possible low-level features from data (lines, edges, contours); next layers abstract into more complex features of possible relevance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34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Quoc V. Le et al, Building high-level features using large scale unsupervised learning, 2011, https://arxiv.org/abs/1112.6209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5500"/>
            <a:ext cx="5029200" cy="3017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9" y="1242950"/>
            <a:ext cx="5560739" cy="17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914400" y="1981200"/>
            <a:ext cx="7467600" cy="3886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35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Michael A. Nielsen, </a:t>
            </a:r>
            <a:r>
              <a:rPr lang="en-US" altLang="en-US" sz="800" i="1" dirty="0" smtClean="0"/>
              <a:t>Neural </a:t>
            </a:r>
            <a:r>
              <a:rPr lang="en-US" altLang="en-US" sz="800" i="1" dirty="0"/>
              <a:t>Networks and Deep </a:t>
            </a:r>
            <a:r>
              <a:rPr lang="en-US" altLang="en-US" sz="800" i="1" dirty="0" smtClean="0"/>
              <a:t>Learning</a:t>
            </a:r>
            <a:endParaRPr lang="en-US" altLang="en-US" sz="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32856" y="2133600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4656" y="2133600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2. Hidden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3603" y="2133600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 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3603" y="2395954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(0,1)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38" y="3048000"/>
            <a:ext cx="5458587" cy="2467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14600"/>
            <a:ext cx="1212492" cy="57287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7" name="Straight Connector 16"/>
          <p:cNvCxnSpPr/>
          <p:nvPr/>
        </p:nvCxnSpPr>
        <p:spPr bwMode="auto">
          <a:xfrm>
            <a:off x="3124200" y="1600200"/>
            <a:ext cx="0" cy="4267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6553200" y="1600200"/>
            <a:ext cx="0" cy="4267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45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methods update weights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36</a:t>
            </a:fld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849475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1.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1400" y="3849475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2. Hidden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3849475"/>
            <a:ext cx="21103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3. Output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9800" y="4659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9800" y="5421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9800" y="58790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52445" y="4659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2445" y="5421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52445" y="58790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8245" y="4659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38245" y="5421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38245" y="58790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74553" y="4659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74553" y="5421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74553" y="58790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76645" y="4659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76645" y="54218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76645" y="5879068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X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6257026" y="4616619"/>
            <a:ext cx="0" cy="125078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deeplearning.stanford.edu/tutorial; </a:t>
            </a:r>
            <a:r>
              <a:rPr lang="en-US" altLang="en-US" sz="800" i="1" dirty="0"/>
              <a:t>MNIST </a:t>
            </a:r>
            <a:r>
              <a:rPr lang="en-US" altLang="en-US" sz="800" i="1" dirty="0" smtClean="0"/>
              <a:t>dataset: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yann.lecun.com/exdb/mnist</a:t>
            </a:r>
            <a:endParaRPr lang="en-US" altLang="en-US" sz="800" i="1" dirty="0"/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2971800" y="4616619"/>
            <a:ext cx="0" cy="125078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458200" cy="1904999"/>
          </a:xfrm>
        </p:spPr>
        <p:txBody>
          <a:bodyPr/>
          <a:lstStyle/>
          <a:p>
            <a:r>
              <a:rPr lang="en-US" dirty="0" smtClean="0"/>
              <a:t>Linear algebra: matrix multiplications of input vectors</a:t>
            </a:r>
          </a:p>
          <a:p>
            <a:r>
              <a:rPr lang="en-US" dirty="0" smtClean="0"/>
              <a:t>Statistics: logistic </a:t>
            </a:r>
            <a:r>
              <a:rPr lang="en-US" dirty="0"/>
              <a:t>regression </a:t>
            </a:r>
            <a:r>
              <a:rPr lang="en-US" dirty="0" smtClean="0"/>
              <a:t>units (Y/N (0,1)), probability weighting and updating, inference </a:t>
            </a:r>
            <a:r>
              <a:rPr lang="en-US" dirty="0"/>
              <a:t>for </a:t>
            </a:r>
            <a:r>
              <a:rPr lang="en-US" dirty="0" smtClean="0"/>
              <a:t>outcome prediction</a:t>
            </a:r>
          </a:p>
          <a:p>
            <a:r>
              <a:rPr lang="en-US" dirty="0" smtClean="0"/>
              <a:t>Calculus: optimization </a:t>
            </a:r>
            <a:r>
              <a:rPr lang="en-US" dirty="0"/>
              <a:t>(minimization</a:t>
            </a:r>
            <a:r>
              <a:rPr lang="en-US" dirty="0" smtClean="0"/>
              <a:t>), gradient </a:t>
            </a:r>
            <a:r>
              <a:rPr lang="en-US" dirty="0"/>
              <a:t>descent </a:t>
            </a:r>
            <a:r>
              <a:rPr lang="en-US" dirty="0" smtClean="0"/>
              <a:t>in </a:t>
            </a:r>
            <a:r>
              <a:rPr lang="en-US" dirty="0"/>
              <a:t>back-propagation to </a:t>
            </a:r>
            <a:r>
              <a:rPr lang="en-US" dirty="0" smtClean="0"/>
              <a:t>avoid </a:t>
            </a:r>
            <a:r>
              <a:rPr lang="en-US" dirty="0"/>
              <a:t>local minima </a:t>
            </a:r>
            <a:r>
              <a:rPr lang="en-US" dirty="0" smtClean="0"/>
              <a:t> with saddle points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85652" y="4218801"/>
            <a:ext cx="14638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Feed-forward pass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722845" y="408364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 smtClean="0">
                <a:solidFill>
                  <a:schemeClr val="bg1"/>
                </a:solidFill>
              </a:rPr>
              <a:t>(0,1)</a:t>
            </a:r>
            <a:endParaRPr lang="en-US" sz="1800" u="sng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518188" y="4648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97294" y="466737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41125" y="5105400"/>
            <a:ext cx="2767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C000"/>
                </a:solidFill>
              </a:rPr>
              <a:t>Backward pass to update probabilities</a:t>
            </a:r>
          </a:p>
        </p:txBody>
      </p:sp>
      <p:cxnSp>
        <p:nvCxnSpPr>
          <p:cNvPr id="67" name="Straight Connector 66"/>
          <p:cNvCxnSpPr/>
          <p:nvPr/>
        </p:nvCxnSpPr>
        <p:spPr bwMode="auto">
          <a:xfrm flipH="1" flipV="1">
            <a:off x="3200400" y="5350745"/>
            <a:ext cx="4419600" cy="172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2438400" y="4473279"/>
            <a:ext cx="507656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4343400" y="466737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57600" y="466737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1094" y="54102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7200" y="54102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81400" y="54102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7" y="4648200"/>
            <a:ext cx="800100" cy="3780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8" y="4724400"/>
            <a:ext cx="270080" cy="2799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486400"/>
            <a:ext cx="229772" cy="22184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7897976" y="4648200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526294" y="5345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06082" y="5345668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1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54814" y="483702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.75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86720" y="55904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.25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609908" y="3698175"/>
            <a:ext cx="86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Inference </a:t>
            </a:r>
          </a:p>
          <a:p>
            <a:r>
              <a:rPr lang="en-US" i="1" dirty="0" smtClean="0">
                <a:solidFill>
                  <a:schemeClr val="bg1"/>
                </a:solidFill>
              </a:rPr>
              <a:t>Guess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382000" y="3698175"/>
            <a:ext cx="6110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Actual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in actual use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943600" cy="2209799"/>
          </a:xfrm>
        </p:spPr>
        <p:txBody>
          <a:bodyPr/>
          <a:lstStyle/>
          <a:p>
            <a:r>
              <a:rPr lang="en-US" dirty="0" smtClean="0"/>
              <a:t>Convolutional neural net scale-up for number recognition</a:t>
            </a:r>
          </a:p>
          <a:p>
            <a:r>
              <a:rPr lang="en-US" dirty="0" smtClean="0"/>
              <a:t>Example data: MNIST dataset</a:t>
            </a:r>
          </a:p>
          <a:p>
            <a:pPr lvl="1"/>
            <a:r>
              <a:rPr lang="en-US" altLang="en-US" dirty="0" smtClean="0"/>
              <a:t>http</a:t>
            </a:r>
            <a:r>
              <a:rPr lang="en-US" altLang="en-US" dirty="0"/>
              <a:t>://yann.lecun.com/exdb/mnist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37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89" y="3429000"/>
            <a:ext cx="6773221" cy="2495899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http://www.kdnuggets.com/2016/04/deep-learning-vs-svm-random-forest.html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20" y="716663"/>
            <a:ext cx="2493180" cy="22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7" y="1447799"/>
            <a:ext cx="3891423" cy="203763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54" y="1447799"/>
            <a:ext cx="3891423" cy="2037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Node: Computation Graph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38</a:t>
            </a:fld>
            <a:endParaRPr lang="en-US" sz="900" dirty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04800" y="1676400"/>
            <a:ext cx="2514600" cy="49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/>
                </a:solidFill>
              </a:rPr>
              <a:t>Edge </a:t>
            </a:r>
          </a:p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(input value)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4653" y="3485434"/>
            <a:ext cx="25108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1876300" y="2334150"/>
            <a:ext cx="1219200" cy="33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/>
                </a:solidFill>
              </a:rPr>
              <a:t>Node </a:t>
            </a: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(operation)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406462" y="3024250"/>
            <a:ext cx="208438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/>
                </a:solidFill>
              </a:rPr>
              <a:t>Edge </a:t>
            </a:r>
          </a:p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(input value)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2813839" y="2602675"/>
            <a:ext cx="1941236" cy="171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/>
                </a:solidFill>
              </a:rPr>
              <a:t>Edge </a:t>
            </a:r>
          </a:p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(output value)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50130" y="3485434"/>
            <a:ext cx="25108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Example 1</a:t>
            </a: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4838700" y="18288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 bwMode="auto">
          <a:xfrm>
            <a:off x="4838700" y="31242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6084125" y="2450275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7620000" y="26670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??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86200"/>
            <a:ext cx="3891423" cy="203763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262276" y="5923835"/>
            <a:ext cx="25108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Example 2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4850846" y="4267201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850846" y="5562601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6096271" y="4888676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Mult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7632146" y="5105401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??</a:t>
            </a:r>
            <a:endParaRPr lang="en-US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7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vocabulary</a:t>
            </a:r>
            <a:br>
              <a:rPr lang="en-US" dirty="0" smtClean="0"/>
            </a:br>
            <a:r>
              <a:rPr lang="en-US" sz="1800" i="1" dirty="0" smtClean="0"/>
              <a:t>What do these terms mean?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534400" cy="4754563"/>
          </a:xfrm>
        </p:spPr>
        <p:txBody>
          <a:bodyPr/>
          <a:lstStyle/>
          <a:p>
            <a:r>
              <a:rPr lang="en-US" dirty="0" smtClean="0"/>
              <a:t>Deep Learning, Machine Learning, Artificial Intelligence</a:t>
            </a:r>
          </a:p>
          <a:p>
            <a:pPr lvl="1"/>
            <a:r>
              <a:rPr lang="en-US" dirty="0"/>
              <a:t>Perceptron, Artificial Neuron, Logit </a:t>
            </a:r>
          </a:p>
          <a:p>
            <a:r>
              <a:rPr lang="en-US" dirty="0" smtClean="0"/>
              <a:t>Deep Belief </a:t>
            </a:r>
            <a:r>
              <a:rPr lang="en-US" dirty="0"/>
              <a:t>Net, Artificial Neural </a:t>
            </a:r>
            <a:r>
              <a:rPr lang="en-US" dirty="0" smtClean="0"/>
              <a:t>Net, Boltzmann Machine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DeepDream</a:t>
            </a:r>
            <a:r>
              <a:rPr lang="en-US" dirty="0"/>
              <a:t>, Google Brain, Google </a:t>
            </a:r>
            <a:r>
              <a:rPr lang="en-US" dirty="0" smtClean="0"/>
              <a:t>DeepMind</a:t>
            </a:r>
          </a:p>
          <a:p>
            <a:r>
              <a:rPr lang="en-US" dirty="0" smtClean="0"/>
              <a:t>Supervised and Unsupervised Learning</a:t>
            </a:r>
          </a:p>
          <a:p>
            <a:r>
              <a:rPr lang="en-US" dirty="0" smtClean="0"/>
              <a:t>Convolutional Neural Nets</a:t>
            </a:r>
          </a:p>
          <a:p>
            <a:r>
              <a:rPr lang="en-US" dirty="0" smtClean="0"/>
              <a:t>Recurrent NN &amp; LSTM </a:t>
            </a:r>
            <a:r>
              <a:rPr lang="en-US" sz="2000" dirty="0"/>
              <a:t>(Long Short Term Memory)</a:t>
            </a:r>
          </a:p>
          <a:p>
            <a:r>
              <a:rPr lang="en-US" dirty="0" smtClean="0"/>
              <a:t>Activation Function </a:t>
            </a:r>
            <a:r>
              <a:rPr lang="en-US" dirty="0" err="1" smtClean="0"/>
              <a:t>ReLU</a:t>
            </a:r>
            <a:r>
              <a:rPr lang="en-US" dirty="0"/>
              <a:t> </a:t>
            </a:r>
            <a:r>
              <a:rPr lang="en-US" dirty="0" smtClean="0"/>
              <a:t>(Rectified </a:t>
            </a:r>
            <a:r>
              <a:rPr lang="en-US" dirty="0"/>
              <a:t>Linear </a:t>
            </a:r>
            <a:r>
              <a:rPr lang="en-US" dirty="0" smtClean="0"/>
              <a:t>Unit)</a:t>
            </a:r>
            <a:endParaRPr lang="en-US" dirty="0"/>
          </a:p>
          <a:p>
            <a:r>
              <a:rPr lang="en-US" dirty="0" smtClean="0"/>
              <a:t>Deep Learning libraries and frameworks</a:t>
            </a:r>
          </a:p>
          <a:p>
            <a:pPr lvl="1"/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Caffe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/>
              <a:t>Torch, DL4J</a:t>
            </a:r>
          </a:p>
          <a:p>
            <a:r>
              <a:rPr lang="en-US" dirty="0" smtClean="0"/>
              <a:t>Backpropagation, gradient descent,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590800"/>
            <a:ext cx="1238423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436320" y="2499360"/>
            <a:ext cx="3488480" cy="19202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 unit: perceptron, neuron, node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39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85" y="2495573"/>
            <a:ext cx="3334215" cy="1752600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http://neuralnetworksanddeeplearning.com/chap1.html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4450" y="2863799"/>
            <a:ext cx="500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(0,1)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24450" y="3473399"/>
            <a:ext cx="500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(0,1)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4450" y="4082999"/>
            <a:ext cx="500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(0,1)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6025" y="3497149"/>
            <a:ext cx="500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(0,1)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14400" y="2499360"/>
            <a:ext cx="3488480" cy="19202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5" y="2495573"/>
            <a:ext cx="3334215" cy="1752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52542" y="3176650"/>
            <a:ext cx="71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Oper-ation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924800" cy="1295399"/>
          </a:xfrm>
        </p:spPr>
        <p:txBody>
          <a:bodyPr/>
          <a:lstStyle/>
          <a:p>
            <a:r>
              <a:rPr lang="en-US" dirty="0" smtClean="0"/>
              <a:t>Sigmoid function means all inputs and outputs in the system are (0,1)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760445" y="2304800"/>
            <a:ext cx="3671030" cy="2057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parameters: weights and bias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40</a:t>
            </a:fld>
            <a:endParaRPr lang="en-US" sz="9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http://neuralnetworksanddeeplearning.com/chap1.html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23" y="2655125"/>
            <a:ext cx="3455277" cy="1524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0970" y="2397825"/>
            <a:ext cx="113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Values have Weights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3523" y="2397825"/>
            <a:ext cx="135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 node has Bias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3370" y="303949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(-2)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5923" y="2806626"/>
            <a:ext cx="99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B=3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636994" y="3296050"/>
            <a:ext cx="308529" cy="320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878723" y="2778825"/>
            <a:ext cx="308529" cy="320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843098" y="3343550"/>
            <a:ext cx="308529" cy="320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0523" y="402582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(-2)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6939250" cy="685798"/>
          </a:xfrm>
        </p:spPr>
        <p:txBody>
          <a:bodyPr/>
          <a:lstStyle/>
          <a:p>
            <a:r>
              <a:rPr lang="en-US" dirty="0" smtClean="0"/>
              <a:t>Weight and bias are variable parameters that get adjusted as the system iterates and learns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558570" y="2304800"/>
            <a:ext cx="3671030" cy="2057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48" y="2663440"/>
            <a:ext cx="3455277" cy="1524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699095" y="2406140"/>
            <a:ext cx="113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Values have Weights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81648" y="2406140"/>
            <a:ext cx="135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 node has Bias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8073" y="307224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(-2)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34048" y="2814941"/>
            <a:ext cx="99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B=3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435119" y="3304365"/>
            <a:ext cx="308529" cy="320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676848" y="2787140"/>
            <a:ext cx="308529" cy="320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641223" y="3351865"/>
            <a:ext cx="308529" cy="320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38648" y="403414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(-2)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35612" y="2784163"/>
            <a:ext cx="99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14308" y="4800600"/>
            <a:ext cx="2206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(-2)*</a:t>
            </a:r>
            <a:r>
              <a:rPr lang="en-US" sz="1600" dirty="0" smtClean="0">
                <a:solidFill>
                  <a:schemeClr val="bg1"/>
                </a:solidFill>
              </a:rPr>
              <a:t>0 + (-</a:t>
            </a:r>
            <a:r>
              <a:rPr lang="en-US" sz="1600" dirty="0">
                <a:solidFill>
                  <a:schemeClr val="bg1"/>
                </a:solidFill>
              </a:rPr>
              <a:t>2)*</a:t>
            </a:r>
            <a:r>
              <a:rPr lang="en-US" sz="1600" dirty="0" smtClean="0">
                <a:solidFill>
                  <a:schemeClr val="bg1"/>
                </a:solidFill>
              </a:rPr>
              <a:t>0 + 3 = 3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87070" y="3825240"/>
            <a:ext cx="99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3637" y="3442545"/>
            <a:ext cx="99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Output </a:t>
            </a:r>
          </a:p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0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40875" y="48006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0,0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40875" y="5119549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0,1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40875" y="54384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1,0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40875" y="57574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1,1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14308" y="5757446"/>
            <a:ext cx="23551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(-2)*</a:t>
            </a:r>
            <a:r>
              <a:rPr lang="en-US" sz="1600" dirty="0" smtClean="0">
                <a:solidFill>
                  <a:schemeClr val="bg1"/>
                </a:solidFill>
              </a:rPr>
              <a:t>1 + (-</a:t>
            </a:r>
            <a:r>
              <a:rPr lang="en-US" sz="1600" dirty="0">
                <a:solidFill>
                  <a:schemeClr val="bg1"/>
                </a:solidFill>
              </a:rPr>
              <a:t>2)*</a:t>
            </a:r>
            <a:r>
              <a:rPr lang="en-US" sz="1600" dirty="0" smtClean="0">
                <a:solidFill>
                  <a:schemeClr val="bg1"/>
                </a:solidFill>
              </a:rPr>
              <a:t>1 + 3 = (-1)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14308" y="5113570"/>
            <a:ext cx="2217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(-2</a:t>
            </a:r>
            <a:r>
              <a:rPr lang="en-US" sz="1600" dirty="0" smtClean="0">
                <a:solidFill>
                  <a:schemeClr val="bg1"/>
                </a:solidFill>
              </a:rPr>
              <a:t>)*</a:t>
            </a:r>
            <a:r>
              <a:rPr lang="en-US" sz="1600" dirty="0">
                <a:solidFill>
                  <a:schemeClr val="bg1"/>
                </a:solidFill>
              </a:rPr>
              <a:t>0</a:t>
            </a:r>
            <a:r>
              <a:rPr lang="en-US" sz="1600" dirty="0" smtClean="0">
                <a:solidFill>
                  <a:schemeClr val="bg1"/>
                </a:solidFill>
              </a:rPr>
              <a:t> + (-</a:t>
            </a:r>
            <a:r>
              <a:rPr lang="en-US" sz="1600" dirty="0">
                <a:solidFill>
                  <a:schemeClr val="bg1"/>
                </a:solidFill>
              </a:rPr>
              <a:t>2)*</a:t>
            </a:r>
            <a:r>
              <a:rPr lang="en-US" sz="1600" dirty="0" smtClean="0">
                <a:solidFill>
                  <a:schemeClr val="bg1"/>
                </a:solidFill>
              </a:rPr>
              <a:t>1 + 3 = 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14308" y="5412953"/>
            <a:ext cx="2217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(-2)*</a:t>
            </a:r>
            <a:r>
              <a:rPr lang="en-US" sz="1600" dirty="0" smtClean="0">
                <a:solidFill>
                  <a:schemeClr val="bg1"/>
                </a:solidFill>
              </a:rPr>
              <a:t>1 + (-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 smtClean="0">
                <a:solidFill>
                  <a:schemeClr val="bg1"/>
                </a:solidFill>
              </a:rPr>
              <a:t>)*</a:t>
            </a:r>
            <a:r>
              <a:rPr lang="en-US" sz="1600" dirty="0">
                <a:solidFill>
                  <a:schemeClr val="bg1"/>
                </a:solidFill>
              </a:rPr>
              <a:t>0</a:t>
            </a:r>
            <a:r>
              <a:rPr lang="en-US" sz="1600" dirty="0" smtClean="0">
                <a:solidFill>
                  <a:schemeClr val="bg1"/>
                </a:solidFill>
              </a:rPr>
              <a:t> + 3 = 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89267" y="4425554"/>
            <a:ext cx="2837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W</a:t>
            </a:r>
            <a:r>
              <a:rPr lang="en-US" sz="1600" b="1" baseline="-25000" dirty="0" smtClean="0">
                <a:solidFill>
                  <a:schemeClr val="bg1"/>
                </a:solidFill>
              </a:rPr>
              <a:t>1</a:t>
            </a:r>
            <a:r>
              <a:rPr lang="en-US" sz="1600" b="1" dirty="0" smtClean="0">
                <a:solidFill>
                  <a:schemeClr val="bg1"/>
                </a:solidFill>
              </a:rPr>
              <a:t>*X</a:t>
            </a:r>
            <a:r>
              <a:rPr lang="en-US" sz="1600" b="1" baseline="-25000" dirty="0" smtClean="0">
                <a:solidFill>
                  <a:schemeClr val="bg1"/>
                </a:solidFill>
              </a:rPr>
              <a:t>1 </a:t>
            </a:r>
            <a:r>
              <a:rPr lang="en-US" sz="1600" b="1" dirty="0" smtClean="0">
                <a:solidFill>
                  <a:schemeClr val="bg1"/>
                </a:solidFill>
              </a:rPr>
              <a:t>+ W</a:t>
            </a:r>
            <a:r>
              <a:rPr lang="en-US" sz="16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</a:rPr>
              <a:t>*X</a:t>
            </a:r>
            <a:r>
              <a:rPr lang="en-US" sz="1600" b="1" baseline="-25000" dirty="0" smtClean="0">
                <a:solidFill>
                  <a:schemeClr val="bg1"/>
                </a:solidFill>
              </a:rPr>
              <a:t>2 </a:t>
            </a:r>
            <a:r>
              <a:rPr lang="en-US" sz="1600" b="1" dirty="0">
                <a:solidFill>
                  <a:schemeClr val="bg1"/>
                </a:solidFill>
              </a:rPr>
              <a:t>+ </a:t>
            </a:r>
            <a:r>
              <a:rPr lang="en-US" sz="1600" b="1" dirty="0" smtClean="0">
                <a:solidFill>
                  <a:schemeClr val="bg1"/>
                </a:solidFill>
              </a:rPr>
              <a:t>Bias = n</a:t>
            </a:r>
            <a:r>
              <a:rPr lang="en-US" sz="1600" b="1" baseline="-25000" dirty="0" smtClean="0">
                <a:solidFill>
                  <a:schemeClr val="bg1"/>
                </a:solidFill>
              </a:rPr>
              <a:t>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0400" y="442555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Output (0,1)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33600" y="4419600"/>
            <a:ext cx="2496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Input (0,1) </a:t>
            </a:r>
            <a:r>
              <a:rPr lang="en-US" sz="1600" b="1" dirty="0">
                <a:solidFill>
                  <a:schemeClr val="bg1"/>
                </a:solidFill>
              </a:rPr>
              <a:t>X</a:t>
            </a:r>
            <a:r>
              <a:rPr lang="en-US" sz="1600" b="1" baseline="-25000" dirty="0">
                <a:solidFill>
                  <a:schemeClr val="bg1"/>
                </a:solidFill>
              </a:rPr>
              <a:t>1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smtClean="0">
                <a:solidFill>
                  <a:schemeClr val="bg1"/>
                </a:solidFill>
              </a:rPr>
              <a:t>X</a:t>
            </a:r>
            <a:r>
              <a:rPr lang="en-US" sz="1600" b="1" baseline="-25000" dirty="0" smtClean="0">
                <a:solidFill>
                  <a:schemeClr val="bg1"/>
                </a:solidFill>
              </a:rPr>
              <a:t>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8239" y="4953000"/>
            <a:ext cx="24172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Weight and Bias are “randomly” assigned at the beginning: (here (-2) and 3)</a:t>
            </a: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Mimics NAND gate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39000" y="48006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239000" y="5119549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39000" y="54384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39000" y="57574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0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2538350" y="4764975"/>
            <a:ext cx="16459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4465320" y="4760025"/>
            <a:ext cx="24688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>
            <a:off x="7174675" y="4760025"/>
            <a:ext cx="1143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6929250" y="5029199"/>
            <a:ext cx="4672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/>
          <p:cNvCxnSpPr/>
          <p:nvPr/>
        </p:nvCxnSpPr>
        <p:spPr bwMode="auto">
          <a:xfrm flipV="1">
            <a:off x="6929250" y="5333999"/>
            <a:ext cx="4672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/>
          <p:cNvCxnSpPr/>
          <p:nvPr/>
        </p:nvCxnSpPr>
        <p:spPr bwMode="auto">
          <a:xfrm flipV="1">
            <a:off x="6929250" y="5638799"/>
            <a:ext cx="4672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/>
          <p:nvPr/>
        </p:nvCxnSpPr>
        <p:spPr bwMode="auto">
          <a:xfrm flipV="1">
            <a:off x="6929250" y="5943599"/>
            <a:ext cx="4672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50" y="228600"/>
            <a:ext cx="1531093" cy="15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Actual: same structure, more complicated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41</a:t>
            </a:fld>
            <a:endParaRPr lang="en-US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net: massive scale-up of nodes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42</a:t>
            </a:fld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1" y="1371599"/>
            <a:ext cx="5229955" cy="2286319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http://neuralnetworksanddeeplearning.com/chap1.html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50" y="3112739"/>
            <a:ext cx="5015908" cy="2935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183" y="1371599"/>
            <a:ext cx="26955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7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43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40" y="1283526"/>
            <a:ext cx="6172200" cy="48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neural net actually learn?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9801"/>
            <a:ext cx="3352800" cy="3276600"/>
          </a:xfrm>
        </p:spPr>
        <p:txBody>
          <a:bodyPr/>
          <a:lstStyle/>
          <a:p>
            <a:r>
              <a:rPr lang="en-US" dirty="0" smtClean="0"/>
              <a:t>Vary the weights and biases to see if a better outcome is obtained</a:t>
            </a:r>
          </a:p>
          <a:p>
            <a:r>
              <a:rPr lang="en-US" dirty="0" smtClean="0"/>
              <a:t>Repeat until the net correctly classifies the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44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http://neuralnetworksanddeeplearning.com/chap2.html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2571630"/>
            <a:ext cx="2705478" cy="857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652652"/>
            <a:ext cx="4339479" cy="2378034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57199" y="1371601"/>
            <a:ext cx="768032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Structural system based on cascading layers of neurons with variable parameters: weight and bias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231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3657599"/>
          </a:xfrm>
        </p:spPr>
        <p:txBody>
          <a:bodyPr/>
          <a:lstStyle/>
          <a:p>
            <a:r>
              <a:rPr lang="en-US" dirty="0" smtClean="0"/>
              <a:t>Problem: Inefficient to test the combinatorial explosion of all possible parameter variations</a:t>
            </a:r>
          </a:p>
          <a:p>
            <a:endParaRPr lang="en-US" dirty="0" smtClean="0"/>
          </a:p>
          <a:p>
            <a:r>
              <a:rPr lang="en-US" dirty="0" smtClean="0"/>
              <a:t>Solution: Backpropagation (1986 Nature paper)</a:t>
            </a:r>
          </a:p>
          <a:p>
            <a:r>
              <a:rPr lang="en-US" dirty="0" smtClean="0"/>
              <a:t>Backpropagation </a:t>
            </a:r>
            <a:r>
              <a:rPr lang="en-US" dirty="0"/>
              <a:t>is </a:t>
            </a:r>
            <a:r>
              <a:rPr lang="en-US" dirty="0" smtClean="0"/>
              <a:t>an optimization </a:t>
            </a:r>
            <a:r>
              <a:rPr lang="en-US" dirty="0"/>
              <a:t>method </a:t>
            </a:r>
            <a:r>
              <a:rPr lang="en-US" dirty="0" smtClean="0"/>
              <a:t>used to </a:t>
            </a:r>
            <a:r>
              <a:rPr lang="en-US" dirty="0"/>
              <a:t>calculate the error contribution of each neuron after a batch of data </a:t>
            </a:r>
            <a:r>
              <a:rPr lang="en-US" dirty="0" smtClean="0"/>
              <a:t>is processed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45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http://neuralnetworksanddeeplearning.com/chap2.html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722760"/>
            <a:ext cx="3108960" cy="545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268947"/>
            <a:ext cx="3108960" cy="459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3" y="4509594"/>
            <a:ext cx="4928617" cy="15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4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 of error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4038599"/>
          </a:xfrm>
        </p:spPr>
        <p:txBody>
          <a:bodyPr/>
          <a:lstStyle/>
          <a:p>
            <a:r>
              <a:rPr lang="en-US" dirty="0" smtClean="0"/>
              <a:t>Calculate the total error</a:t>
            </a:r>
          </a:p>
          <a:p>
            <a:r>
              <a:rPr lang="en-US" dirty="0" smtClean="0"/>
              <a:t>Calculate the contribution to the error at each step going backwards</a:t>
            </a:r>
          </a:p>
          <a:p>
            <a:pPr lvl="1"/>
            <a:r>
              <a:rPr lang="en-US" dirty="0" smtClean="0"/>
              <a:t>Variety of Error Calculation methods: Mean Square Error (MSE</a:t>
            </a:r>
            <a:r>
              <a:rPr lang="en-US" dirty="0"/>
              <a:t>), sum of squared errors of </a:t>
            </a:r>
            <a:r>
              <a:rPr lang="en-US" dirty="0" smtClean="0"/>
              <a:t>prediction (SSE), </a:t>
            </a:r>
            <a:r>
              <a:rPr lang="en-US" dirty="0"/>
              <a:t>Cross-Entropy </a:t>
            </a:r>
            <a:r>
              <a:rPr lang="en-US" dirty="0" smtClean="0"/>
              <a:t>(</a:t>
            </a:r>
            <a:r>
              <a:rPr lang="en-US" dirty="0" err="1" smtClean="0"/>
              <a:t>Softmax</a:t>
            </a:r>
            <a:r>
              <a:rPr lang="en-US" dirty="0" smtClean="0"/>
              <a:t>), </a:t>
            </a:r>
            <a:r>
              <a:rPr lang="en-US" dirty="0" err="1" smtClean="0"/>
              <a:t>Softplus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46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57648"/>
            <a:ext cx="4074225" cy="2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</a:t>
            </a:r>
            <a:endParaRPr lang="en-US" sz="24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7772400" cy="4571999"/>
          </a:xfrm>
        </p:spPr>
        <p:txBody>
          <a:bodyPr/>
          <a:lstStyle/>
          <a:p>
            <a:r>
              <a:rPr lang="en-US" dirty="0" smtClean="0"/>
              <a:t>Heart of Deep Learning</a:t>
            </a:r>
          </a:p>
          <a:p>
            <a:r>
              <a:rPr lang="en-US" dirty="0" smtClean="0"/>
              <a:t>Backpropagation</a:t>
            </a:r>
            <a:r>
              <a:rPr lang="en-US" dirty="0"/>
              <a:t>: algorithm </a:t>
            </a:r>
            <a:r>
              <a:rPr lang="en-US" dirty="0" smtClean="0"/>
              <a:t>dynamically calculates </a:t>
            </a:r>
            <a:r>
              <a:rPr lang="en-US" dirty="0"/>
              <a:t>the gradient </a:t>
            </a:r>
            <a:r>
              <a:rPr lang="en-US" dirty="0" smtClean="0"/>
              <a:t>(derivative) of </a:t>
            </a:r>
            <a:r>
              <a:rPr lang="en-US" dirty="0"/>
              <a:t>the loss function with respect to the weights in a </a:t>
            </a:r>
            <a:r>
              <a:rPr lang="en-US" dirty="0" smtClean="0"/>
              <a:t>network to find the minimum and optimize the function from there</a:t>
            </a:r>
            <a:endParaRPr lang="en-US" dirty="0"/>
          </a:p>
          <a:p>
            <a:pPr lvl="1"/>
            <a:r>
              <a:rPr lang="en-US" dirty="0"/>
              <a:t>Algorithms </a:t>
            </a:r>
            <a:r>
              <a:rPr lang="en-US" dirty="0" smtClean="0"/>
              <a:t>optimize </a:t>
            </a:r>
            <a:r>
              <a:rPr lang="en-US" dirty="0"/>
              <a:t>the performance of the network by adjusting the weights, e.g.; in the gradient descent algorithm</a:t>
            </a:r>
          </a:p>
          <a:p>
            <a:pPr lvl="1"/>
            <a:r>
              <a:rPr lang="en-US" dirty="0"/>
              <a:t>Error and gradient are computed for each node </a:t>
            </a:r>
          </a:p>
          <a:p>
            <a:pPr lvl="1"/>
            <a:r>
              <a:rPr lang="en-US" dirty="0" smtClean="0"/>
              <a:t>Intermediate </a:t>
            </a:r>
            <a:r>
              <a:rPr lang="en-US" dirty="0"/>
              <a:t>errors </a:t>
            </a:r>
            <a:r>
              <a:rPr lang="en-US" dirty="0" smtClean="0"/>
              <a:t>transmitted backwards </a:t>
            </a:r>
            <a:r>
              <a:rPr lang="en-US" dirty="0"/>
              <a:t>through the network (backpropagation) </a:t>
            </a:r>
          </a:p>
          <a:p>
            <a:r>
              <a:rPr lang="en-US" dirty="0" smtClean="0"/>
              <a:t>Objective: optimize </a:t>
            </a:r>
            <a:r>
              <a:rPr lang="en-US" dirty="0"/>
              <a:t>the weights so that the neural network can learn how to correctly map arbitrary inputs to outputs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47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briandolhansky.com/blog/2013/9/27/artificial-neural-networks-backpropagation-part-4</a:t>
            </a:r>
            <a:r>
              <a:rPr lang="en-US" altLang="en-US" sz="800" i="1" dirty="0"/>
              <a:t>, https://mattmazur.com/2015/03/17/a-step-by-step-backpropagation-example/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4850"/>
            <a:ext cx="3002083" cy="15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5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924800" cy="1295399"/>
          </a:xfrm>
        </p:spPr>
        <p:txBody>
          <a:bodyPr/>
          <a:lstStyle/>
          <a:p>
            <a:r>
              <a:rPr lang="en-US" dirty="0" smtClean="0"/>
              <a:t>Gradient: derivative to find the minimum of a function</a:t>
            </a:r>
          </a:p>
          <a:p>
            <a:r>
              <a:rPr lang="en-US" dirty="0" smtClean="0"/>
              <a:t>Gradient descent: optimization algorithm to find the biggest errors (minima) most quickly</a:t>
            </a:r>
          </a:p>
          <a:p>
            <a:pPr lvl="1"/>
            <a:r>
              <a:rPr lang="en-US" dirty="0" smtClean="0"/>
              <a:t>Error = MSE, log loss, cross-entropy; e.g.; least correct predictions to correctly identify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48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http://briandolhansky.com/blog/2013/9/27/artificial-neural-networks-backpropagation-part-4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22" y="3657600"/>
            <a:ext cx="3125243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31" y="3657600"/>
            <a:ext cx="264016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5" y="1295400"/>
            <a:ext cx="8366760" cy="4740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4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538350" y="1452154"/>
            <a:ext cx="8007925" cy="43934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Conceptual Definition: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learning is a computer program that can identify what something is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endParaRPr lang="en-US" i="1" kern="1200" dirty="0" smtClean="0">
              <a:solidFill>
                <a:schemeClr val="tx1"/>
              </a:solidFill>
              <a:latin typeface="Arial" charset="0"/>
            </a:endParaRP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Technical Definition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:</a:t>
            </a:r>
            <a:r>
              <a:rPr lang="en-US" i="1" kern="1200" dirty="0">
                <a:solidFill>
                  <a:schemeClr val="tx1"/>
                </a:solidFill>
                <a:latin typeface="Arial" charset="0"/>
              </a:rPr>
              <a:t>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learning is a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class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of machine learning algorithms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in the form of a neural network that uses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a cascade of layers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(tiers) of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processing units to extract features from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data and make predictive guesses about new data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Extending Jann </a:t>
            </a:r>
            <a:r>
              <a:rPr lang="en-US" altLang="en-US" sz="800" i="1" dirty="0" err="1" smtClean="0"/>
              <a:t>LeCun</a:t>
            </a:r>
            <a:r>
              <a:rPr lang="en-US" altLang="en-US" sz="800" i="1" dirty="0" smtClean="0"/>
              <a:t>, http</a:t>
            </a:r>
            <a:r>
              <a:rPr lang="en-US" altLang="en-US" sz="800" i="1" dirty="0"/>
              <a:t>://spectrum.ieee.org/automaton/robotics/artificial-intelligence/facebook-ai-director-yann-lecun-on-deep-learning</a:t>
            </a:r>
          </a:p>
        </p:txBody>
      </p:sp>
    </p:spTree>
    <p:extLst>
      <p:ext uri="{BB962C8B-B14F-4D97-AF65-F5344CB8AC3E}">
        <p14:creationId xmlns:p14="http://schemas.microsoft.com/office/powerpoint/2010/main" val="4999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841141" cy="609599"/>
          </a:xfrm>
        </p:spPr>
        <p:txBody>
          <a:bodyPr/>
          <a:lstStyle/>
          <a:p>
            <a:r>
              <a:rPr lang="en-US" dirty="0" smtClean="0"/>
              <a:t>Optimization Technique</a:t>
            </a:r>
          </a:p>
          <a:p>
            <a:pPr lvl="1"/>
            <a:r>
              <a:rPr lang="en-US" dirty="0" smtClean="0"/>
              <a:t>Mathematical tool used in statistics, finance, decision theory, biological modeling, computational neuroscience</a:t>
            </a:r>
          </a:p>
          <a:p>
            <a:r>
              <a:rPr lang="en-US" dirty="0" smtClean="0"/>
              <a:t>State as non-linear equation to optimize </a:t>
            </a:r>
          </a:p>
          <a:p>
            <a:pPr lvl="1"/>
            <a:r>
              <a:rPr lang="en-US" dirty="0" smtClean="0"/>
              <a:t>Minimize loss or cost </a:t>
            </a:r>
          </a:p>
          <a:p>
            <a:pPr lvl="1"/>
            <a:r>
              <a:rPr lang="en-US" dirty="0" smtClean="0"/>
              <a:t>Maximize reward, utility, profit, or fitness</a:t>
            </a:r>
          </a:p>
          <a:p>
            <a:r>
              <a:rPr lang="en-US" dirty="0" smtClean="0"/>
              <a:t>Loss function links instance of an event to its cost</a:t>
            </a:r>
          </a:p>
          <a:p>
            <a:pPr lvl="1"/>
            <a:r>
              <a:rPr lang="en-US" dirty="0" smtClean="0"/>
              <a:t>Accident (event) means $1,000 damage on average (cost)</a:t>
            </a:r>
          </a:p>
          <a:p>
            <a:pPr lvl="1"/>
            <a:r>
              <a:rPr lang="en-US" dirty="0" smtClean="0"/>
              <a:t>5 cm height (event) confers 5% fitness advantage (reward)</a:t>
            </a:r>
          </a:p>
          <a:p>
            <a:r>
              <a:rPr lang="en-US" dirty="0" smtClean="0"/>
              <a:t>Deep learning: system feedback loop</a:t>
            </a:r>
          </a:p>
          <a:p>
            <a:pPr lvl="1"/>
            <a:r>
              <a:rPr lang="en-US" dirty="0" smtClean="0"/>
              <a:t>Use penalty cost for incorrect classifications to train system</a:t>
            </a:r>
          </a:p>
          <a:p>
            <a:pPr lvl="1"/>
            <a:r>
              <a:rPr lang="en-US" dirty="0" smtClean="0"/>
              <a:t>CNN (classification): cross-entropy; RNN (regression): MSE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49</a:t>
            </a:fld>
            <a:endParaRPr lang="en-US" sz="9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07" y="152400"/>
            <a:ext cx="1315268" cy="1828800"/>
          </a:xfrm>
          <a:prstGeom prst="rect">
            <a:avLst/>
          </a:prstGeom>
        </p:spPr>
      </p:pic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710046" y="1981200"/>
            <a:ext cx="1176591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/>
              <a:t>Laplace</a:t>
            </a:r>
          </a:p>
          <a:p>
            <a:pPr algn="ctr" eaLnBrk="1" hangingPunct="1"/>
            <a:endParaRPr lang="en-US" altLang="en-US" sz="1600" kern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40" y="447589"/>
            <a:ext cx="1349486" cy="1010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162" y="447589"/>
            <a:ext cx="1962638" cy="10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029200" cy="4648199"/>
          </a:xfrm>
        </p:spPr>
        <p:txBody>
          <a:bodyPr/>
          <a:lstStyle/>
          <a:p>
            <a:r>
              <a:rPr lang="en-US" dirty="0" smtClean="0"/>
              <a:t>Regularization</a:t>
            </a:r>
          </a:p>
          <a:p>
            <a:pPr lvl="1"/>
            <a:r>
              <a:rPr lang="en-US" dirty="0" smtClean="0"/>
              <a:t>Introduce </a:t>
            </a:r>
            <a:r>
              <a:rPr lang="en-US" dirty="0"/>
              <a:t>additional </a:t>
            </a:r>
            <a:r>
              <a:rPr lang="en-US" dirty="0" smtClean="0"/>
              <a:t>information such as a </a:t>
            </a:r>
            <a:r>
              <a:rPr lang="en-US" dirty="0"/>
              <a:t>lambda parameter in the cost </a:t>
            </a:r>
            <a:r>
              <a:rPr lang="en-US" dirty="0" smtClean="0"/>
              <a:t>function (to </a:t>
            </a:r>
            <a:r>
              <a:rPr lang="en-US" dirty="0"/>
              <a:t>update the theta parameters in the gradient descent </a:t>
            </a:r>
            <a:r>
              <a:rPr lang="en-US" dirty="0" smtClean="0"/>
              <a:t>algorithm) </a:t>
            </a:r>
          </a:p>
          <a:p>
            <a:pPr lvl="1"/>
            <a:r>
              <a:rPr lang="en-US" dirty="0" smtClean="0"/>
              <a:t>Dropout: prevent </a:t>
            </a:r>
            <a:r>
              <a:rPr lang="en-US" dirty="0"/>
              <a:t>complex </a:t>
            </a:r>
            <a:r>
              <a:rPr lang="en-US" dirty="0" smtClean="0"/>
              <a:t>adaptations </a:t>
            </a:r>
            <a:r>
              <a:rPr lang="en-US" dirty="0"/>
              <a:t>on training </a:t>
            </a:r>
            <a:r>
              <a:rPr lang="en-US" dirty="0" smtClean="0"/>
              <a:t>data by dropping </a:t>
            </a:r>
            <a:r>
              <a:rPr lang="en-US" dirty="0"/>
              <a:t>out units (both hidden and visible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Test new datasets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50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718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609599"/>
          </a:xfrm>
        </p:spPr>
        <p:txBody>
          <a:bodyPr/>
          <a:lstStyle/>
          <a:p>
            <a:r>
              <a:rPr lang="en-US" dirty="0" smtClean="0"/>
              <a:t>Layer depth vs. height (1x9, 3x3, etc.); L1/2 slow-downs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Backpropagation, gradient descent, loss function</a:t>
            </a:r>
          </a:p>
          <a:p>
            <a:pPr lvl="1"/>
            <a:r>
              <a:rPr lang="en-US" dirty="0" smtClean="0"/>
              <a:t>Saddle-free optimization, vanishing gradients</a:t>
            </a:r>
          </a:p>
          <a:p>
            <a:r>
              <a:rPr lang="en-US" dirty="0" smtClean="0"/>
              <a:t>Composition of non-linearities</a:t>
            </a:r>
          </a:p>
          <a:p>
            <a:pPr marL="742950" lvl="2" indent="-342900"/>
            <a:r>
              <a:rPr lang="en-US" dirty="0" smtClean="0"/>
              <a:t>Non-parametric </a:t>
            </a:r>
            <a:r>
              <a:rPr lang="en-US" dirty="0"/>
              <a:t>manifold learning, auto-encoders</a:t>
            </a:r>
          </a:p>
          <a:p>
            <a:r>
              <a:rPr lang="en-US" dirty="0"/>
              <a:t>Activation </a:t>
            </a:r>
            <a:r>
              <a:rPr lang="en-US" dirty="0" smtClean="0"/>
              <a:t>maximization</a:t>
            </a:r>
          </a:p>
          <a:p>
            <a:pPr lvl="1"/>
            <a:r>
              <a:rPr lang="en-US" dirty="0" smtClean="0"/>
              <a:t>Synthesizing </a:t>
            </a:r>
            <a:r>
              <a:rPr lang="en-US" dirty="0"/>
              <a:t>preferred inputs for neurons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51</a:t>
            </a:fld>
            <a:endParaRPr lang="en-US" sz="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91" y="1888175"/>
            <a:ext cx="6773221" cy="157184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cs231n.github.io/convolutional-networks</a:t>
            </a:r>
            <a:r>
              <a:rPr lang="en-US" altLang="en-US" sz="800" i="1" dirty="0"/>
              <a:t>, https://</a:t>
            </a:r>
            <a:r>
              <a:rPr lang="en-US" altLang="en-US" sz="800" i="1" dirty="0" smtClean="0"/>
              <a:t>arxiv.org/abs/1605.09304, </a:t>
            </a:r>
            <a:r>
              <a:rPr lang="en-US" altLang="en-US" sz="800" i="1" dirty="0"/>
              <a:t>https://www.iro.umontreal.ca/~bengioy/talks/LondonParisMeetup_15April2015.pdf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267200"/>
            <a:ext cx="1829055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Advanced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Deep Learning Architectures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52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http://prog3.com/sbdm/blog/zouxy09/article/details/8781396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524500" cy="4648199"/>
          </a:xfrm>
        </p:spPr>
        <p:txBody>
          <a:bodyPr/>
          <a:lstStyle/>
          <a:p>
            <a:r>
              <a:rPr lang="en-US" dirty="0" smtClean="0"/>
              <a:t>Deep Belief Network</a:t>
            </a:r>
          </a:p>
          <a:p>
            <a:pPr lvl="1"/>
            <a:r>
              <a:rPr lang="en-US" dirty="0" smtClean="0"/>
              <a:t>Connections </a:t>
            </a:r>
            <a:r>
              <a:rPr lang="en-US" dirty="0"/>
              <a:t>between </a:t>
            </a:r>
            <a:r>
              <a:rPr lang="en-US" dirty="0" smtClean="0"/>
              <a:t>layers not units </a:t>
            </a:r>
          </a:p>
          <a:p>
            <a:pPr lvl="1"/>
            <a:r>
              <a:rPr lang="en-US" dirty="0" smtClean="0"/>
              <a:t>Establish weighting guesses for processing units before run deep learning system</a:t>
            </a:r>
          </a:p>
          <a:p>
            <a:pPr lvl="1"/>
            <a:r>
              <a:rPr lang="en-US" dirty="0" smtClean="0"/>
              <a:t>Used to pre-train systems to assign initial probability weights (more efficient)</a:t>
            </a:r>
          </a:p>
          <a:p>
            <a:r>
              <a:rPr lang="en-US" dirty="0" smtClean="0"/>
              <a:t>Deep Boltzmann Machine </a:t>
            </a:r>
          </a:p>
          <a:p>
            <a:pPr lvl="1"/>
            <a:r>
              <a:rPr lang="en-US" dirty="0" smtClean="0"/>
              <a:t>Stochastic </a:t>
            </a:r>
            <a:r>
              <a:rPr lang="en-US" dirty="0"/>
              <a:t>recurrent neural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Runs learning on internal representations</a:t>
            </a:r>
          </a:p>
          <a:p>
            <a:pPr lvl="1"/>
            <a:r>
              <a:rPr lang="en-US" dirty="0" smtClean="0"/>
              <a:t>Represent </a:t>
            </a:r>
            <a:r>
              <a:rPr lang="en-US" dirty="0"/>
              <a:t>and </a:t>
            </a:r>
            <a:r>
              <a:rPr lang="en-US" dirty="0" smtClean="0"/>
              <a:t>solve combinatoric </a:t>
            </a:r>
            <a:r>
              <a:rPr lang="en-US" dirty="0"/>
              <a:t>problems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9389"/>
            <a:ext cx="2463847" cy="1027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79" y="1295400"/>
            <a:ext cx="1924921" cy="2887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23" y="4456563"/>
            <a:ext cx="2133600" cy="16731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10200" y="5265003"/>
            <a:ext cx="1143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Deep Boltzmann Machine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293925" y="5668626"/>
            <a:ext cx="393723" cy="4491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2600" y="2438400"/>
            <a:ext cx="1143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Deep Belief Network</a:t>
            </a:r>
          </a:p>
        </p:txBody>
      </p:sp>
    </p:spTree>
    <p:extLst>
      <p:ext uri="{BB962C8B-B14F-4D97-AF65-F5344CB8AC3E}">
        <p14:creationId xmlns:p14="http://schemas.microsoft.com/office/powerpoint/2010/main" val="1879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net: Image </a:t>
            </a:r>
            <a:r>
              <a:rPr lang="en-US" dirty="0"/>
              <a:t>E</a:t>
            </a:r>
            <a:r>
              <a:rPr lang="en-US" dirty="0" smtClean="0"/>
              <a:t>nhancement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924800" cy="1676399"/>
          </a:xfrm>
        </p:spPr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DeepDream</a:t>
            </a:r>
            <a:r>
              <a:rPr lang="en-US" dirty="0" smtClean="0"/>
              <a:t>: </a:t>
            </a:r>
            <a:r>
              <a:rPr lang="en-US" dirty="0"/>
              <a:t>Convolutional neural network </a:t>
            </a:r>
            <a:r>
              <a:rPr lang="en-US" dirty="0" smtClean="0"/>
              <a:t>enhances (potential) patterns </a:t>
            </a:r>
            <a:r>
              <a:rPr lang="en-US" dirty="0"/>
              <a:t>in </a:t>
            </a:r>
            <a:r>
              <a:rPr lang="en-US" dirty="0" smtClean="0"/>
              <a:t>images; deliberately over-processing images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53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72" y="4114800"/>
            <a:ext cx="524763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14800"/>
            <a:ext cx="2677886" cy="182880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Georges Seurat, </a:t>
            </a:r>
            <a:r>
              <a:rPr lang="fr-FR" sz="800" i="1" dirty="0" smtClean="0"/>
              <a:t>Un </a:t>
            </a:r>
            <a:r>
              <a:rPr lang="fr-FR" sz="800" i="1" dirty="0"/>
              <a:t>dimanche après-midi à l'Île de la Grande </a:t>
            </a:r>
            <a:r>
              <a:rPr lang="fr-FR" sz="800" i="1" dirty="0" smtClean="0"/>
              <a:t>Jatte, 1884-1886; </a:t>
            </a:r>
            <a:r>
              <a:rPr lang="en-US" altLang="en-US" sz="800" i="1" dirty="0" smtClean="0"/>
              <a:t>http</a:t>
            </a:r>
            <a:r>
              <a:rPr lang="en-US" altLang="en-US" sz="800" i="1" dirty="0"/>
              <a:t>://web.cs.hacettepe.edu.tr/~</a:t>
            </a:r>
            <a:r>
              <a:rPr lang="en-US" altLang="en-US" sz="800" i="1" dirty="0" smtClean="0"/>
              <a:t>aykut/classes/spring2016/bil722; </a:t>
            </a:r>
            <a:r>
              <a:rPr lang="en-US" sz="800" i="1" dirty="0"/>
              <a:t>Google </a:t>
            </a:r>
            <a:r>
              <a:rPr lang="en-US" sz="800" i="1" dirty="0" err="1"/>
              <a:t>DeepDream</a:t>
            </a:r>
            <a:r>
              <a:rPr lang="en-US" sz="800" i="1" dirty="0"/>
              <a:t> uses algorithmic </a:t>
            </a:r>
            <a:r>
              <a:rPr lang="en-US" sz="800" i="1" dirty="0" err="1"/>
              <a:t>pareidolia</a:t>
            </a:r>
            <a:r>
              <a:rPr lang="en-US" sz="800" i="1" dirty="0"/>
              <a:t> (seeing an image when none is present) to create a dream-like hallucinogenic appearance</a:t>
            </a:r>
            <a:endParaRPr lang="en-US" altLang="en-US" sz="8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590800"/>
            <a:ext cx="3927475" cy="140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5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and Software Tools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54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16885"/>
            <a:ext cx="6477000" cy="43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frameworks and libraries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55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89621"/>
            <a:ext cx="6675120" cy="1822854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http://www.infoworld.com/article/3163525/analytics/review-the-best-frameworks-for-machine-learning-and-deep-learning.html#tk.ifw-ifwsb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839929"/>
            <a:ext cx="6675120" cy="12560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03392"/>
            <a:ext cx="6675120" cy="125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TensorFlow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56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https://www.youtube.com/watch?v=uHaKOFPpphU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22" y="4303213"/>
            <a:ext cx="27153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89" y="2340425"/>
            <a:ext cx="3137891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42" y="4303213"/>
            <a:ext cx="3507784" cy="1600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14900" y="5904998"/>
            <a:ext cx="34057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Python code invoking </a:t>
            </a:r>
            <a:r>
              <a:rPr lang="en-US" sz="1400" dirty="0" err="1" smtClean="0">
                <a:solidFill>
                  <a:schemeClr val="bg1"/>
                </a:solidFill>
              </a:rPr>
              <a:t>TensorFlow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262" y="5904998"/>
            <a:ext cx="40915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TensorBoard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 smtClean="0">
                <a:solidFill>
                  <a:schemeClr val="bg1"/>
                </a:solidFill>
              </a:rPr>
              <a:t>TensorFlow</a:t>
            </a:r>
            <a:r>
              <a:rPr lang="en-US" sz="1400" dirty="0" smtClean="0">
                <a:solidFill>
                  <a:schemeClr val="bg1"/>
                </a:solidFill>
              </a:rPr>
              <a:t>) visualization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2262" y="3942598"/>
            <a:ext cx="40915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Computation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64" y="2340425"/>
            <a:ext cx="2544417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0" y="3940727"/>
            <a:ext cx="40915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Design in </a:t>
            </a:r>
            <a:r>
              <a:rPr lang="en-US" sz="1400" dirty="0" err="1" smtClean="0">
                <a:solidFill>
                  <a:schemeClr val="bg1"/>
                </a:solidFill>
              </a:rPr>
              <a:t>TensorFlow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991600" cy="1066799"/>
          </a:xfrm>
        </p:spPr>
        <p:txBody>
          <a:bodyPr/>
          <a:lstStyle/>
          <a:p>
            <a:r>
              <a:rPr lang="en-US" dirty="0" smtClean="0"/>
              <a:t>Google’s open-source machine learning library</a:t>
            </a:r>
          </a:p>
          <a:p>
            <a:r>
              <a:rPr lang="en-US" dirty="0"/>
              <a:t>“Tensor” = multidimensional arrays </a:t>
            </a:r>
            <a:r>
              <a:rPr lang="en-US" dirty="0" smtClean="0"/>
              <a:t>used in NN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5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371601"/>
            <a:ext cx="5334000" cy="2895599"/>
          </a:xfrm>
        </p:spPr>
        <p:txBody>
          <a:bodyPr/>
          <a:lstStyle/>
          <a:p>
            <a:r>
              <a:rPr lang="en-US" dirty="0" smtClean="0"/>
              <a:t>Advances </a:t>
            </a:r>
            <a:r>
              <a:rPr lang="en-US" dirty="0"/>
              <a:t>in </a:t>
            </a:r>
            <a:r>
              <a:rPr lang="en-US" dirty="0" smtClean="0"/>
              <a:t>chip design</a:t>
            </a:r>
            <a:endParaRPr lang="en-US" dirty="0"/>
          </a:p>
          <a:p>
            <a:pPr lvl="1"/>
            <a:r>
              <a:rPr lang="en-US" dirty="0" smtClean="0"/>
              <a:t>GPU chips (graphics processing unit): 3D </a:t>
            </a:r>
            <a:r>
              <a:rPr lang="en-US" dirty="0"/>
              <a:t>graphics cards designed to do fast matrix multiplication</a:t>
            </a:r>
          </a:p>
          <a:p>
            <a:pPr lvl="1"/>
            <a:r>
              <a:rPr lang="en-US" dirty="0" smtClean="0"/>
              <a:t>Google TPU chip (tensor </a:t>
            </a:r>
            <a:r>
              <a:rPr lang="en-US" dirty="0"/>
              <a:t>processing </a:t>
            </a:r>
            <a:r>
              <a:rPr lang="en-US" dirty="0" smtClean="0"/>
              <a:t>unit): custom ASICs </a:t>
            </a:r>
            <a:r>
              <a:rPr lang="en-US" dirty="0"/>
              <a:t>for machine </a:t>
            </a:r>
            <a:r>
              <a:rPr lang="en-US" dirty="0" smtClean="0"/>
              <a:t>learning, used in </a:t>
            </a:r>
            <a:r>
              <a:rPr lang="en-US" dirty="0" err="1" smtClean="0"/>
              <a:t>AlphaGo</a:t>
            </a:r>
            <a:endParaRPr lang="en-US" dirty="0" smtClean="0"/>
          </a:p>
          <a:p>
            <a:r>
              <a:rPr lang="en-US" dirty="0" smtClean="0"/>
              <a:t>TPUs process matrix multiplications without storing intermediate values in memory </a:t>
            </a:r>
          </a:p>
          <a:p>
            <a:r>
              <a:rPr lang="en-US" dirty="0" smtClean="0"/>
              <a:t>NVIDIA DGX-1 integrated deep learning system </a:t>
            </a:r>
          </a:p>
          <a:p>
            <a:pPr lvl="1"/>
            <a:r>
              <a:rPr lang="en-US" dirty="0" smtClean="0"/>
              <a:t>Eight </a:t>
            </a:r>
            <a:r>
              <a:rPr lang="en-US" dirty="0"/>
              <a:t>Tesla P100 GPU </a:t>
            </a:r>
            <a:r>
              <a:rPr lang="en-US" dirty="0" smtClean="0"/>
              <a:t>accelerators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57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67" y="2097470"/>
            <a:ext cx="2126166" cy="18610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3963960"/>
            <a:ext cx="27051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Google TPU chip (Tensor Processing Unit), 2016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http://www.techradar.com/news/computing-components/processors/google-s-tensor-processing-unit-explained-this-is-what-the-future-of-computing-looks-like-1326915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4" y="4639580"/>
            <a:ext cx="2130552" cy="8565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3600" y="5496580"/>
            <a:ext cx="27051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NVIDIA DGX-1 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Deep Learning System</a:t>
            </a:r>
          </a:p>
        </p:txBody>
      </p:sp>
    </p:spTree>
    <p:extLst>
      <p:ext uri="{BB962C8B-B14F-4D97-AF65-F5344CB8AC3E}">
        <p14:creationId xmlns:p14="http://schemas.microsoft.com/office/powerpoint/2010/main" val="70457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686800" cy="868363"/>
          </a:xfrm>
        </p:spPr>
        <p:txBody>
          <a:bodyPr/>
          <a:lstStyle/>
          <a:p>
            <a:r>
              <a:rPr lang="en-US" dirty="0" smtClean="0"/>
              <a:t>USB and Browser-based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105400" cy="3248399"/>
          </a:xfrm>
        </p:spPr>
        <p:txBody>
          <a:bodyPr/>
          <a:lstStyle/>
          <a:p>
            <a:r>
              <a:rPr lang="en-US" dirty="0" smtClean="0"/>
              <a:t>Intel: </a:t>
            </a:r>
            <a:r>
              <a:rPr lang="en-US" dirty="0" err="1" smtClean="0"/>
              <a:t>Movidius</a:t>
            </a:r>
            <a:r>
              <a:rPr lang="en-US" dirty="0" smtClean="0"/>
              <a:t> </a:t>
            </a:r>
            <a:r>
              <a:rPr lang="en-US" dirty="0"/>
              <a:t>Visual Processing Unit (VPU</a:t>
            </a:r>
            <a:r>
              <a:rPr lang="en-US" dirty="0" smtClean="0"/>
              <a:t>): USB ML for IOT</a:t>
            </a:r>
          </a:p>
          <a:p>
            <a:pPr lvl="1"/>
            <a:r>
              <a:rPr lang="en-US" dirty="0" smtClean="0"/>
              <a:t>Security </a:t>
            </a:r>
            <a:r>
              <a:rPr lang="en-US" dirty="0"/>
              <a:t>cameras, industrial </a:t>
            </a:r>
            <a:r>
              <a:rPr lang="en-US" dirty="0" smtClean="0"/>
              <a:t>equipment, robots, drones</a:t>
            </a:r>
          </a:p>
          <a:p>
            <a:r>
              <a:rPr lang="en-US" dirty="0" smtClean="0"/>
              <a:t>Apple: ML acquisition </a:t>
            </a:r>
            <a:r>
              <a:rPr lang="en-US" dirty="0" err="1" smtClean="0"/>
              <a:t>Turi</a:t>
            </a:r>
            <a:r>
              <a:rPr lang="en-US" dirty="0" smtClean="0"/>
              <a:t> (</a:t>
            </a:r>
            <a:r>
              <a:rPr lang="en-US" dirty="0" err="1" smtClean="0"/>
              <a:t>Dato</a:t>
            </a:r>
            <a:r>
              <a:rPr lang="en-US" dirty="0" smtClean="0"/>
              <a:t>)</a:t>
            </a:r>
          </a:p>
          <a:p>
            <a:r>
              <a:rPr lang="en-US" dirty="0" smtClean="0"/>
              <a:t>Browser-based </a:t>
            </a:r>
            <a:r>
              <a:rPr lang="en-US" dirty="0"/>
              <a:t>Deep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err="1" smtClean="0"/>
              <a:t>ConvNetJS</a:t>
            </a:r>
            <a:r>
              <a:rPr lang="en-US" dirty="0" smtClean="0"/>
              <a:t>; </a:t>
            </a:r>
            <a:r>
              <a:rPr lang="en-US" dirty="0" err="1" smtClean="0"/>
              <a:t>TensorFire</a:t>
            </a:r>
            <a:endParaRPr lang="en-US" dirty="0" smtClean="0"/>
          </a:p>
          <a:p>
            <a:pPr lvl="1"/>
            <a:r>
              <a:rPr lang="en-US" dirty="0" err="1"/>
              <a:t>Javascript</a:t>
            </a:r>
            <a:r>
              <a:rPr lang="en-US" dirty="0"/>
              <a:t> library </a:t>
            </a:r>
            <a:r>
              <a:rPr lang="en-US" dirty="0" smtClean="0"/>
              <a:t>to run Deep </a:t>
            </a:r>
            <a:r>
              <a:rPr lang="en-US" dirty="0"/>
              <a:t>Learning </a:t>
            </a:r>
            <a:r>
              <a:rPr lang="en-US" dirty="0" smtClean="0"/>
              <a:t>(</a:t>
            </a:r>
            <a:r>
              <a:rPr lang="en-US" dirty="0"/>
              <a:t>Neural Networks) </a:t>
            </a:r>
            <a:r>
              <a:rPr lang="en-US" dirty="0" smtClean="0"/>
              <a:t>in a browser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Smart </a:t>
            </a:r>
            <a:r>
              <a:rPr lang="en-US" dirty="0">
                <a:solidFill>
                  <a:srgbClr val="FF9900"/>
                </a:solidFill>
              </a:rPr>
              <a:t>Network in a browser</a:t>
            </a:r>
          </a:p>
          <a:p>
            <a:pPr lvl="2"/>
            <a:r>
              <a:rPr lang="en-US" dirty="0"/>
              <a:t>JavaScript Deep Learning</a:t>
            </a:r>
          </a:p>
          <a:p>
            <a:pPr lvl="2"/>
            <a:r>
              <a:rPr lang="en-US" dirty="0"/>
              <a:t>Blockchain </a:t>
            </a:r>
            <a:r>
              <a:rPr lang="en-US" dirty="0" err="1"/>
              <a:t>EtherWallets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58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02" y="2002725"/>
            <a:ext cx="2551814" cy="154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02" y="3615668"/>
            <a:ext cx="2551176" cy="2099332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http://cs.stanford.edu/people/karpathy/convnetjs</a:t>
            </a:r>
            <a:r>
              <a:rPr lang="en-US" altLang="en-US" sz="800" i="1" dirty="0" smtClean="0"/>
              <a:t>/, http</a:t>
            </a:r>
            <a:r>
              <a:rPr lang="en-US" altLang="en-US" sz="800" i="1" dirty="0"/>
              <a:t>://www.infoworld.com/article/3212884/machine-learning/machine-learning-comes-to-your-browser-via-javascript.html</a:t>
            </a:r>
          </a:p>
        </p:txBody>
      </p:sp>
    </p:spTree>
    <p:extLst>
      <p:ext uri="{BB962C8B-B14F-4D97-AF65-F5344CB8AC3E}">
        <p14:creationId xmlns:p14="http://schemas.microsoft.com/office/powerpoint/2010/main" val="7478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Theory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229600" cy="1523999"/>
          </a:xfrm>
        </p:spPr>
        <p:txBody>
          <a:bodyPr/>
          <a:lstStyle/>
          <a:p>
            <a:r>
              <a:rPr lang="en-US" dirty="0" smtClean="0"/>
              <a:t>System is “dumb” (i.e. mechanical)</a:t>
            </a:r>
          </a:p>
          <a:p>
            <a:pPr lvl="1"/>
            <a:r>
              <a:rPr lang="en-US" dirty="0" smtClean="0"/>
              <a:t>“Learns” with big data (lots of input examples) and trial-and-error guesses to adjust weights and bias to establish key features</a:t>
            </a:r>
          </a:p>
          <a:p>
            <a:pPr lvl="1"/>
            <a:r>
              <a:rPr lang="en-US" dirty="0" smtClean="0"/>
              <a:t>Creates a predictive system to identity new examples</a:t>
            </a:r>
          </a:p>
          <a:p>
            <a:r>
              <a:rPr lang="en-US" dirty="0" smtClean="0"/>
              <a:t>Same AI argument: big enough data is what makes a difference (“simple” algorithms run over large data sets)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4" y="3857500"/>
            <a:ext cx="1536191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57500"/>
            <a:ext cx="261257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26" y="3857500"/>
            <a:ext cx="2244073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1887" y="5687375"/>
            <a:ext cx="21103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Input: Big Data (e.g.; many examples)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05200" y="5687375"/>
            <a:ext cx="26617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Method: Trial-and-error guesses to adjust node weights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800" y="5687375"/>
            <a:ext cx="22920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Output: system identifies new examples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67" y="308625"/>
            <a:ext cx="2824399" cy="1116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0571"/>
            <a:ext cx="2822741" cy="1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Deep Learning neural nets?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086600" cy="4800599"/>
          </a:xfrm>
        </p:spPr>
        <p:txBody>
          <a:bodyPr/>
          <a:lstStyle/>
          <a:p>
            <a:r>
              <a:rPr lang="fr-FR" dirty="0"/>
              <a:t>Google </a:t>
            </a:r>
            <a:r>
              <a:rPr lang="fr-FR" dirty="0" err="1"/>
              <a:t>Deep</a:t>
            </a:r>
            <a:r>
              <a:rPr lang="fr-FR" dirty="0"/>
              <a:t> Brain </a:t>
            </a:r>
            <a:r>
              <a:rPr lang="fr-FR" dirty="0" smtClean="0"/>
              <a:t>cat recognition, </a:t>
            </a:r>
            <a:r>
              <a:rPr lang="fr-FR" dirty="0"/>
              <a:t>2011 </a:t>
            </a:r>
            <a:endParaRPr lang="fr-FR" dirty="0" smtClean="0"/>
          </a:p>
          <a:p>
            <a:pPr lvl="1"/>
            <a:r>
              <a:rPr lang="fr-FR" dirty="0" smtClean="0"/>
              <a:t>1 </a:t>
            </a:r>
            <a:r>
              <a:rPr lang="fr-FR" dirty="0"/>
              <a:t>billion connections, 10 million </a:t>
            </a:r>
            <a:r>
              <a:rPr lang="fr-FR" dirty="0" smtClean="0"/>
              <a:t>images (200x200 pixel), </a:t>
            </a:r>
            <a:r>
              <a:rPr lang="fr-FR" dirty="0"/>
              <a:t>1,000 machines (16,000 </a:t>
            </a:r>
            <a:r>
              <a:rPr lang="fr-FR" dirty="0" err="1"/>
              <a:t>cores</a:t>
            </a:r>
            <a:r>
              <a:rPr lang="fr-FR" dirty="0"/>
              <a:t>), 3 </a:t>
            </a:r>
            <a:r>
              <a:rPr lang="fr-FR" dirty="0" err="1" smtClean="0"/>
              <a:t>days</a:t>
            </a:r>
            <a:r>
              <a:rPr lang="fr-FR" dirty="0" smtClean="0"/>
              <a:t>, e</a:t>
            </a:r>
            <a:r>
              <a:rPr lang="en-US" dirty="0" smtClean="0"/>
              <a:t>ach </a:t>
            </a:r>
            <a:r>
              <a:rPr lang="en-US" dirty="0"/>
              <a:t>instantiation of the network spanned 170 servers, </a:t>
            </a:r>
            <a:r>
              <a:rPr lang="en-US" dirty="0" smtClean="0"/>
              <a:t>and 20,000 </a:t>
            </a:r>
            <a:r>
              <a:rPr lang="en-US" dirty="0"/>
              <a:t>object </a:t>
            </a:r>
            <a:r>
              <a:rPr lang="en-US" dirty="0" smtClean="0"/>
              <a:t>categories</a:t>
            </a:r>
          </a:p>
          <a:p>
            <a:r>
              <a:rPr lang="en-US" dirty="0" smtClean="0"/>
              <a:t>State </a:t>
            </a:r>
            <a:r>
              <a:rPr lang="en-US" dirty="0"/>
              <a:t>of the art, </a:t>
            </a:r>
            <a:r>
              <a:rPr lang="en-US" dirty="0" smtClean="0"/>
              <a:t>2016-2017</a:t>
            </a:r>
            <a:endParaRPr lang="en-US" dirty="0"/>
          </a:p>
          <a:p>
            <a:pPr lvl="1"/>
            <a:r>
              <a:rPr lang="fr-FR" dirty="0" smtClean="0"/>
              <a:t>NVIDIA facial recognition, 100 million images, 10 </a:t>
            </a:r>
            <a:r>
              <a:rPr lang="fr-FR" dirty="0" err="1" smtClean="0"/>
              <a:t>layers</a:t>
            </a:r>
            <a:r>
              <a:rPr lang="fr-FR" dirty="0" smtClean="0"/>
              <a:t>, 1 </a:t>
            </a:r>
            <a:r>
              <a:rPr lang="fr-FR" dirty="0" err="1" smtClean="0"/>
              <a:t>bn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, 30 </a:t>
            </a:r>
            <a:r>
              <a:rPr lang="fr-FR" dirty="0" err="1" smtClean="0"/>
              <a:t>exaflops</a:t>
            </a:r>
            <a:r>
              <a:rPr lang="fr-FR" dirty="0" smtClean="0"/>
              <a:t>, 30 GPU </a:t>
            </a:r>
            <a:r>
              <a:rPr lang="fr-FR" dirty="0" err="1" smtClean="0"/>
              <a:t>days</a:t>
            </a:r>
            <a:endParaRPr lang="fr-FR" dirty="0" smtClean="0"/>
          </a:p>
          <a:p>
            <a:pPr lvl="1"/>
            <a:r>
              <a:rPr lang="en-US" dirty="0" smtClean="0"/>
              <a:t>Google, </a:t>
            </a:r>
            <a:r>
              <a:rPr lang="en-US" dirty="0"/>
              <a:t>11.2-billion parameter system </a:t>
            </a:r>
            <a:endParaRPr lang="en-US" dirty="0" smtClean="0"/>
          </a:p>
          <a:p>
            <a:pPr lvl="1"/>
            <a:r>
              <a:rPr lang="en-US" dirty="0"/>
              <a:t>Lawrence Livermore </a:t>
            </a:r>
            <a:r>
              <a:rPr lang="en-US" dirty="0" smtClean="0"/>
              <a:t>Lab, 15-billion </a:t>
            </a:r>
            <a:r>
              <a:rPr lang="en-US" dirty="0"/>
              <a:t>parameter system</a:t>
            </a:r>
          </a:p>
          <a:p>
            <a:pPr lvl="1"/>
            <a:r>
              <a:rPr lang="en-US" dirty="0" smtClean="0"/>
              <a:t>Digital </a:t>
            </a:r>
            <a:r>
              <a:rPr lang="en-US" dirty="0"/>
              <a:t>Reasoning, </a:t>
            </a:r>
            <a:r>
              <a:rPr lang="en-US" dirty="0" smtClean="0"/>
              <a:t>cognitive </a:t>
            </a:r>
            <a:r>
              <a:rPr lang="en-US" dirty="0"/>
              <a:t>computing </a:t>
            </a:r>
            <a:r>
              <a:rPr lang="en-US" dirty="0" smtClean="0"/>
              <a:t>(Nashville TN), 160 </a:t>
            </a:r>
            <a:r>
              <a:rPr lang="en-US" dirty="0"/>
              <a:t>billion </a:t>
            </a:r>
            <a:r>
              <a:rPr lang="en-US" dirty="0" smtClean="0"/>
              <a:t>parameters, trained </a:t>
            </a:r>
            <a:r>
              <a:rPr lang="en-US" dirty="0"/>
              <a:t>on three multi-core computers </a:t>
            </a:r>
            <a:r>
              <a:rPr lang="en-US" dirty="0" smtClean="0"/>
              <a:t>overnight</a:t>
            </a:r>
            <a:endParaRPr lang="fr-FR" sz="1100" dirty="0"/>
          </a:p>
          <a:p>
            <a:endParaRPr lang="en-US" sz="1100" dirty="0" smtClean="0"/>
          </a:p>
          <a:p>
            <a:pPr marL="0" indent="0">
              <a:buNone/>
            </a:pPr>
            <a:endParaRPr lang="en-US" sz="11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59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futurism.com/biggest-neural-network-ever-pushes-ai-deep-learning</a:t>
            </a:r>
            <a:r>
              <a:rPr lang="en-US" altLang="en-US" sz="800" i="1" dirty="0"/>
              <a:t>, </a:t>
            </a:r>
            <a:r>
              <a:rPr lang="en-US" altLang="en-US" sz="800" i="1" dirty="0" smtClean="0"/>
              <a:t>Digital Reasoning paper: https</a:t>
            </a:r>
            <a:r>
              <a:rPr lang="en-US" altLang="en-US" sz="800" i="1" dirty="0"/>
              <a:t>://arxiv.org/pdf/1506.02338v3.pdf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41" y="3520476"/>
            <a:ext cx="1520859" cy="899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876800"/>
            <a:ext cx="1537682" cy="12799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13" y="1676400"/>
            <a:ext cx="1390823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3276599"/>
          </a:xfrm>
        </p:spPr>
        <p:txBody>
          <a:bodyPr/>
          <a:lstStyle/>
          <a:p>
            <a:r>
              <a:rPr lang="en-US" dirty="0"/>
              <a:t>Deep </a:t>
            </a:r>
            <a:r>
              <a:rPr lang="en-US" dirty="0" smtClean="0"/>
              <a:t>Learning</a:t>
            </a:r>
            <a:endParaRPr lang="en-US" dirty="0"/>
          </a:p>
          <a:p>
            <a:pPr lvl="1"/>
            <a:r>
              <a:rPr lang="en-US" dirty="0" smtClean="0"/>
              <a:t>Definition</a:t>
            </a:r>
            <a:endParaRPr lang="en-US" dirty="0"/>
          </a:p>
          <a:p>
            <a:pPr lvl="1"/>
            <a:r>
              <a:rPr lang="en-US" dirty="0"/>
              <a:t>Technical details</a:t>
            </a:r>
          </a:p>
          <a:p>
            <a:pPr lvl="1"/>
            <a:r>
              <a:rPr lang="en-US" dirty="0" smtClean="0"/>
              <a:t>Applications </a:t>
            </a:r>
          </a:p>
          <a:p>
            <a:pPr lvl="2"/>
            <a:r>
              <a:rPr lang="en-US" dirty="0"/>
              <a:t>Deep Qualia: Deep Learning and the Brain</a:t>
            </a:r>
          </a:p>
          <a:p>
            <a:r>
              <a:rPr lang="en-US" dirty="0" smtClean="0"/>
              <a:t>Smart Network Convergence Theory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60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76" y="3953740"/>
            <a:ext cx="4958324" cy="2066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Image 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www.opennn.net</a:t>
            </a:r>
            <a:endParaRPr lang="en-US" alt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3919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Cats to Cancer to 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61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Yann </a:t>
            </a:r>
            <a:r>
              <a:rPr lang="en-US" altLang="en-US" sz="800" i="1" dirty="0" err="1"/>
              <a:t>LeCun</a:t>
            </a:r>
            <a:r>
              <a:rPr lang="en-US" altLang="en-US" sz="800" i="1" dirty="0"/>
              <a:t>, </a:t>
            </a:r>
            <a:r>
              <a:rPr lang="en-US" altLang="en-US" sz="800" i="1" dirty="0" smtClean="0"/>
              <a:t>CVPR </a:t>
            </a:r>
            <a:r>
              <a:rPr lang="en-US" altLang="en-US" sz="800" i="1" dirty="0"/>
              <a:t>2015 </a:t>
            </a:r>
            <a:r>
              <a:rPr lang="en-US" altLang="en-US" sz="800" i="1" dirty="0" smtClean="0"/>
              <a:t>keynote (</a:t>
            </a:r>
            <a:r>
              <a:rPr lang="en-US" altLang="en-US" sz="800" i="1" dirty="0"/>
              <a:t>Computer Vision </a:t>
            </a:r>
            <a:r>
              <a:rPr lang="en-US" altLang="en-US" sz="800" i="1" dirty="0" smtClean="0"/>
              <a:t>), </a:t>
            </a:r>
            <a:r>
              <a:rPr lang="en-US" altLang="en-US" sz="800" i="1" dirty="0"/>
              <a:t>"What's wrong with Deep Learning" </a:t>
            </a:r>
            <a:r>
              <a:rPr lang="en-US" altLang="en-US" sz="800" i="1" dirty="0" smtClean="0"/>
              <a:t> </a:t>
            </a:r>
            <a:r>
              <a:rPr lang="en-US" sz="800" dirty="0" smtClean="0"/>
              <a:t> http</a:t>
            </a:r>
            <a:r>
              <a:rPr lang="en-US" sz="800" dirty="0"/>
              <a:t>://t.co/nPFlPZzMEJ</a:t>
            </a:r>
            <a:endParaRPr lang="en-US" altLang="en-US" sz="8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80" y="3758035"/>
            <a:ext cx="6019800" cy="1846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56" y="1447800"/>
            <a:ext cx="3424428" cy="19568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1" y="1447800"/>
            <a:ext cx="1841709" cy="19568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81" y="1447800"/>
            <a:ext cx="2105319" cy="19528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47800" y="5663035"/>
            <a:ext cx="619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Computational imaging: Machine learning for 3D microscopy</a:t>
            </a:r>
          </a:p>
          <a:p>
            <a:r>
              <a:rPr lang="en-US" dirty="0">
                <a:solidFill>
                  <a:schemeClr val="bg1"/>
                </a:solidFill>
              </a:rPr>
              <a:t>https://www.nature.com/nature/journal/v523/n7561/full/523416a.html</a:t>
            </a:r>
          </a:p>
        </p:txBody>
      </p:sp>
    </p:spTree>
    <p:extLst>
      <p:ext uri="{BB962C8B-B14F-4D97-AF65-F5344CB8AC3E}">
        <p14:creationId xmlns:p14="http://schemas.microsoft.com/office/powerpoint/2010/main" val="13807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 Image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62</a:t>
            </a:fld>
            <a:endParaRPr lang="en-US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524000"/>
            <a:ext cx="4602193" cy="419100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</a:t>
            </a:r>
            <a:r>
              <a:rPr lang="en-US" altLang="en-US" sz="800" i="1" dirty="0"/>
              <a:t>: https://www.nature.com/articles/srep24454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3048001" cy="3543299"/>
          </a:xfrm>
        </p:spPr>
        <p:txBody>
          <a:bodyPr/>
          <a:lstStyle/>
          <a:p>
            <a:r>
              <a:rPr lang="en-US" dirty="0" smtClean="0"/>
              <a:t>Computer-Aided </a:t>
            </a:r>
            <a:r>
              <a:rPr lang="en-US" dirty="0"/>
              <a:t>Diagnosis with Deep Learning </a:t>
            </a:r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Breast tissue lesions in images </a:t>
            </a:r>
            <a:r>
              <a:rPr lang="en-US" dirty="0"/>
              <a:t>and </a:t>
            </a:r>
            <a:r>
              <a:rPr lang="en-US" dirty="0" smtClean="0"/>
              <a:t>pulmonary nodules </a:t>
            </a:r>
            <a:r>
              <a:rPr lang="en-US" dirty="0"/>
              <a:t>in CT Scans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Melanoma Image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63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www.nature.com/nature/journal/v542/n7639/full/nature21056.html</a:t>
            </a:r>
            <a:endParaRPr lang="en-US" altLang="en-US" sz="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43" y="3826823"/>
            <a:ext cx="6450576" cy="2193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65795"/>
            <a:ext cx="6458852" cy="466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32585"/>
            <a:ext cx="4636431" cy="52651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 bwMode="auto">
          <a:xfrm>
            <a:off x="5250979" y="1736659"/>
            <a:ext cx="2377440" cy="159185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383" y="1443005"/>
            <a:ext cx="3205738" cy="21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Image Recognition: use Contrast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64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https://developer.clarifai.com/modelshttps://developer.clarifai.com/models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3645858"/>
            <a:ext cx="3357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How many orange pixels?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38" y="1752600"/>
            <a:ext cx="2498065" cy="1344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48" y="4262201"/>
            <a:ext cx="5289520" cy="18153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49" y="3590441"/>
            <a:ext cx="5289520" cy="692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70" y="3467507"/>
            <a:ext cx="1105054" cy="5525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100" y="1752600"/>
            <a:ext cx="2518547" cy="13394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5" y="1742539"/>
            <a:ext cx="2236519" cy="19034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6154" y="1371600"/>
            <a:ext cx="297714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Apple or Orange?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6822031" y="4419600"/>
            <a:ext cx="1940969" cy="190817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8600" y="1371600"/>
            <a:ext cx="389154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Melanoma risk or healthy skin?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14402" y="3102321"/>
            <a:ext cx="3357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Degree of contrast in photo colors?</a:t>
            </a:r>
          </a:p>
        </p:txBody>
      </p:sp>
    </p:spTree>
    <p:extLst>
      <p:ext uri="{BB962C8B-B14F-4D97-AF65-F5344CB8AC3E}">
        <p14:creationId xmlns:p14="http://schemas.microsoft.com/office/powerpoint/2010/main" val="2461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and Genomics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1600199"/>
          </a:xfrm>
        </p:spPr>
        <p:txBody>
          <a:bodyPr/>
          <a:lstStyle/>
          <a:p>
            <a:r>
              <a:rPr lang="en-US" dirty="0" smtClean="0"/>
              <a:t>Large classes of hypothesized but unknown correlations</a:t>
            </a:r>
          </a:p>
          <a:p>
            <a:r>
              <a:rPr lang="en-US" dirty="0" smtClean="0"/>
              <a:t>Genotype-phenotype disease linkage unknown</a:t>
            </a:r>
          </a:p>
          <a:p>
            <a:r>
              <a:rPr lang="en-US" dirty="0" smtClean="0"/>
              <a:t>Computer-identifiable patterns in genomic data</a:t>
            </a:r>
          </a:p>
          <a:p>
            <a:pPr lvl="1"/>
            <a:r>
              <a:rPr lang="en-US" dirty="0" smtClean="0"/>
              <a:t>CNN: genome symmetries; RNN: textual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65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ieeexplore.ieee.org/document/7347331</a:t>
            </a:r>
            <a:endParaRPr lang="en-US" altLang="en-US" sz="8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78" y="3352800"/>
            <a:ext cx="3046322" cy="251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28" y="3352800"/>
            <a:ext cx="420373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Deep Learning and the Brain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66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69719"/>
            <a:ext cx="6250639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543800" cy="3428999"/>
          </a:xfrm>
        </p:spPr>
        <p:txBody>
          <a:bodyPr/>
          <a:lstStyle/>
          <a:p>
            <a:r>
              <a:rPr lang="en-US" dirty="0" smtClean="0"/>
              <a:t>Deep learning neural </a:t>
            </a:r>
            <a:r>
              <a:rPr lang="en-US" dirty="0"/>
              <a:t>networks are inspired by the structure of the cerebral </a:t>
            </a:r>
            <a:r>
              <a:rPr lang="en-US" dirty="0" smtClean="0"/>
              <a:t>cortex</a:t>
            </a:r>
          </a:p>
          <a:p>
            <a:pPr lvl="1"/>
            <a:r>
              <a:rPr lang="en-US" dirty="0" smtClean="0"/>
              <a:t>The processing unit, perceptron, artificial neuron is the </a:t>
            </a:r>
            <a:r>
              <a:rPr lang="en-US" dirty="0"/>
              <a:t>mathematical representation of a biological </a:t>
            </a:r>
            <a:r>
              <a:rPr lang="en-US" dirty="0" smtClean="0"/>
              <a:t>neuron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cerebral cortex, there can be several layers of interconnected </a:t>
            </a:r>
            <a:r>
              <a:rPr lang="en-US" dirty="0" smtClean="0"/>
              <a:t>perceptrons</a:t>
            </a: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67</a:t>
            </a:fld>
            <a:endParaRPr lang="en-US" sz="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Qualia machine</a:t>
            </a:r>
            <a:r>
              <a:rPr lang="en-US" dirty="0" smtClean="0"/>
              <a:t>? General purpose AI</a:t>
            </a:r>
            <a:br>
              <a:rPr lang="en-US" dirty="0" smtClean="0"/>
            </a:br>
            <a:r>
              <a:rPr lang="en-US" sz="1800" i="1" dirty="0" smtClean="0"/>
              <a:t>Mutual inspiration of neurological and computing research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61" y="3757151"/>
            <a:ext cx="3379039" cy="2330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7150"/>
            <a:ext cx="3733800" cy="23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Qualia machine?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382000" cy="2666999"/>
          </a:xfrm>
        </p:spPr>
        <p:txBody>
          <a:bodyPr/>
          <a:lstStyle/>
          <a:p>
            <a:r>
              <a:rPr lang="en-US" dirty="0" smtClean="0"/>
              <a:t>Visual cortex </a:t>
            </a:r>
            <a:r>
              <a:rPr lang="en-US" dirty="0"/>
              <a:t>is </a:t>
            </a:r>
            <a:r>
              <a:rPr lang="en-US" dirty="0" smtClean="0"/>
              <a:t>hierarchical with intermediate layers</a:t>
            </a:r>
            <a:endParaRPr lang="en-US" dirty="0"/>
          </a:p>
          <a:p>
            <a:pPr lvl="1"/>
            <a:r>
              <a:rPr lang="en-US" dirty="0"/>
              <a:t>The ventral (recognition) pathway in the visual cortex has multiple </a:t>
            </a:r>
            <a:r>
              <a:rPr lang="en-US" dirty="0" smtClean="0"/>
              <a:t>stages: Retina </a:t>
            </a:r>
            <a:r>
              <a:rPr lang="en-US" dirty="0"/>
              <a:t>- LGN - V1 - V2 - V4 - PIT </a:t>
            </a:r>
            <a:r>
              <a:rPr lang="en-US" dirty="0" smtClean="0"/>
              <a:t>– AIT</a:t>
            </a:r>
          </a:p>
          <a:p>
            <a:r>
              <a:rPr lang="en-US" dirty="0" smtClean="0"/>
              <a:t>Human brain simulation projects</a:t>
            </a:r>
          </a:p>
          <a:p>
            <a:pPr lvl="1"/>
            <a:r>
              <a:rPr lang="en-US" dirty="0"/>
              <a:t>Swiss Blue Brain </a:t>
            </a:r>
            <a:r>
              <a:rPr lang="en-US" dirty="0" smtClean="0"/>
              <a:t>project, European </a:t>
            </a:r>
            <a:r>
              <a:rPr lang="en-US" dirty="0"/>
              <a:t>Human Brain Project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68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Jann </a:t>
            </a:r>
            <a:r>
              <a:rPr lang="en-US" altLang="en-US" sz="800" i="1" dirty="0" err="1" smtClean="0"/>
              <a:t>LeCun</a:t>
            </a:r>
            <a:r>
              <a:rPr lang="en-US" altLang="en-US" sz="800" i="1" dirty="0"/>
              <a:t>, http://www.pamitc.org/cvpr15/files/lecun-20150610-cvpr-keynote.pdf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0" y="3442960"/>
            <a:ext cx="5257800" cy="2729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21" y="4800600"/>
            <a:ext cx="1714217" cy="1390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533651"/>
            <a:ext cx="1876954" cy="1051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72" y="4219451"/>
            <a:ext cx="635258" cy="5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task: is that a Car?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1676399"/>
          </a:xfrm>
        </p:spPr>
        <p:txBody>
          <a:bodyPr/>
          <a:lstStyle/>
          <a:p>
            <a:r>
              <a:rPr lang="en-US" dirty="0" smtClean="0"/>
              <a:t>Create an image recognition system that determines which features are relevant (at increasingly higher levels of abstraction) and correctly identifies new examples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Jann </a:t>
            </a:r>
            <a:r>
              <a:rPr lang="en-US" altLang="en-US" sz="800" i="1" dirty="0" err="1"/>
              <a:t>LeCun</a:t>
            </a:r>
            <a:r>
              <a:rPr lang="en-US" altLang="en-US" sz="800" i="1" dirty="0"/>
              <a:t>, http://www.pamitc.org/cvpr15/files/lecun-20150610-cvpr-keynote.pdf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76" y="2673219"/>
            <a:ext cx="6400800" cy="34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1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Impact of Deep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477000" cy="4754563"/>
          </a:xfrm>
        </p:spPr>
        <p:txBody>
          <a:bodyPr/>
          <a:lstStyle/>
          <a:p>
            <a:r>
              <a:rPr lang="en-US" dirty="0" smtClean="0"/>
              <a:t>WHO estimates 400 </a:t>
            </a:r>
            <a:r>
              <a:rPr lang="en-US" dirty="0"/>
              <a:t>million </a:t>
            </a:r>
            <a:r>
              <a:rPr lang="en-US" dirty="0" smtClean="0"/>
              <a:t>people without access </a:t>
            </a:r>
            <a:r>
              <a:rPr lang="en-US" dirty="0"/>
              <a:t>to essential health services</a:t>
            </a:r>
          </a:p>
          <a:p>
            <a:pPr lvl="1"/>
            <a:r>
              <a:rPr lang="en-US" dirty="0" smtClean="0"/>
              <a:t>6</a:t>
            </a:r>
            <a:r>
              <a:rPr lang="en-US" dirty="0"/>
              <a:t>% </a:t>
            </a:r>
            <a:r>
              <a:rPr lang="en-US" dirty="0" smtClean="0"/>
              <a:t>in extreme </a:t>
            </a:r>
            <a:r>
              <a:rPr lang="en-US" dirty="0"/>
              <a:t>poverty </a:t>
            </a:r>
            <a:r>
              <a:rPr lang="en-US" dirty="0" smtClean="0"/>
              <a:t>due to healthcare costs</a:t>
            </a:r>
            <a:endParaRPr lang="en-US" dirty="0"/>
          </a:p>
          <a:p>
            <a:r>
              <a:rPr lang="en-US" dirty="0"/>
              <a:t>Next leapfrog technology: Deep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Last-mile build out of brick-and-mortar clinics does not make sense in era of digital medicine</a:t>
            </a:r>
          </a:p>
          <a:p>
            <a:pPr lvl="1"/>
            <a:r>
              <a:rPr lang="en-US" dirty="0" smtClean="0"/>
              <a:t>Medical diagnosis via image recognition, natural language processing symptoms description</a:t>
            </a:r>
            <a:endParaRPr lang="en-US" dirty="0"/>
          </a:p>
          <a:p>
            <a:r>
              <a:rPr lang="en-US" dirty="0" smtClean="0"/>
              <a:t>Convergence Solution: Digital Health Wallet</a:t>
            </a:r>
          </a:p>
          <a:p>
            <a:pPr lvl="1"/>
            <a:r>
              <a:rPr lang="en-US" dirty="0" smtClean="0"/>
              <a:t>Deep </a:t>
            </a:r>
            <a:r>
              <a:rPr lang="en-US" dirty="0"/>
              <a:t>Learning medical diagnosis + </a:t>
            </a:r>
            <a:r>
              <a:rPr lang="en-US" dirty="0" smtClean="0"/>
              <a:t>Blockchain-based EMRs (electronic medical records)</a:t>
            </a:r>
          </a:p>
          <a:p>
            <a:pPr lvl="1"/>
            <a:r>
              <a:rPr lang="en-US" dirty="0" smtClean="0"/>
              <a:t>Empowerment Effect: Deep learning = “tool I use,” not hierarchically “doctor-administered”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69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http://www.who.int/mediacentre/news/releases/2015/uhc-report/en/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96" y="2325469"/>
            <a:ext cx="1519608" cy="31056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553200" y="5449669"/>
            <a:ext cx="259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Digital Health Wallet: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Deep Learning diagnosis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Blockchain-based EMRs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36" y="381000"/>
            <a:ext cx="1819529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3276599"/>
          </a:xfrm>
        </p:spPr>
        <p:txBody>
          <a:bodyPr/>
          <a:lstStyle/>
          <a:p>
            <a:r>
              <a:rPr lang="en-US" dirty="0"/>
              <a:t>Deep </a:t>
            </a:r>
            <a:r>
              <a:rPr lang="en-US" dirty="0" smtClean="0"/>
              <a:t>Learning</a:t>
            </a:r>
            <a:endParaRPr lang="en-US" dirty="0"/>
          </a:p>
          <a:p>
            <a:pPr lvl="1"/>
            <a:r>
              <a:rPr lang="en-US" dirty="0" smtClean="0"/>
              <a:t>Definition</a:t>
            </a:r>
            <a:endParaRPr lang="en-US" dirty="0"/>
          </a:p>
          <a:p>
            <a:pPr lvl="1"/>
            <a:r>
              <a:rPr lang="en-US" dirty="0"/>
              <a:t>Technical details</a:t>
            </a:r>
          </a:p>
          <a:p>
            <a:pPr lvl="1"/>
            <a:r>
              <a:rPr lang="en-US" dirty="0" smtClean="0"/>
              <a:t>Applications </a:t>
            </a:r>
          </a:p>
          <a:p>
            <a:pPr lvl="2"/>
            <a:r>
              <a:rPr lang="en-US" dirty="0"/>
              <a:t>Deep Qualia: Deep Learning and the Brain</a:t>
            </a:r>
          </a:p>
          <a:p>
            <a:r>
              <a:rPr lang="en-US" dirty="0" smtClean="0"/>
              <a:t>Smart Network Convergence Theory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70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76" y="3953740"/>
            <a:ext cx="4958324" cy="2066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Image 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www.opennn.net</a:t>
            </a:r>
            <a:endParaRPr lang="en-US" alt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3919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71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6800" y="2010511"/>
            <a:ext cx="2852091" cy="2790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40" y="2010511"/>
            <a:ext cx="4418091" cy="2788920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33400" y="5029200"/>
            <a:ext cx="8077200" cy="7570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Better horse AND new car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dirty="0" smtClean="0"/>
              <a:t>New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3" y="1524000"/>
            <a:ext cx="8372907" cy="4343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72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883725" y="1800101"/>
            <a:ext cx="7345875" cy="3762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Smart networks are computing networks with intelligence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built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in such that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identification and transfer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is performed by the network itself through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protocols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that automatically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identify (deep learning), and validate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, confirm, and route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transactions (blockchain) within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the network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dirty="0"/>
              <a:t>Smart Network Convergence Theory</a:t>
            </a:r>
          </a:p>
        </p:txBody>
      </p:sp>
    </p:spTree>
    <p:extLst>
      <p:ext uri="{BB962C8B-B14F-4D97-AF65-F5344CB8AC3E}">
        <p14:creationId xmlns:p14="http://schemas.microsoft.com/office/powerpoint/2010/main" val="39720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Network Convergence Theory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4572000"/>
            <a:ext cx="7680326" cy="1447799"/>
          </a:xfrm>
        </p:spPr>
        <p:txBody>
          <a:bodyPr/>
          <a:lstStyle/>
          <a:p>
            <a:r>
              <a:rPr lang="en-US" dirty="0" smtClean="0"/>
              <a:t>Network intelligence “baked in” to smart networks</a:t>
            </a:r>
          </a:p>
          <a:p>
            <a:pPr lvl="1"/>
            <a:r>
              <a:rPr lang="en-US" dirty="0" smtClean="0"/>
              <a:t>Deep Learning algorithms for predictive identification</a:t>
            </a:r>
          </a:p>
          <a:p>
            <a:pPr lvl="1"/>
            <a:r>
              <a:rPr lang="en-US" dirty="0" smtClean="0"/>
              <a:t>Blockchains to transfer value, confirm authenticity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73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Expanded from  </a:t>
            </a:r>
            <a:r>
              <a:rPr lang="en-US" sz="800" i="1" dirty="0"/>
              <a:t>Mark </a:t>
            </a:r>
            <a:r>
              <a:rPr lang="en-US" sz="800" i="1" dirty="0" err="1"/>
              <a:t>Sigal</a:t>
            </a:r>
            <a:r>
              <a:rPr lang="en-US" sz="800" i="1" dirty="0"/>
              <a:t>, http://radar.oreilly.com/2011/10/post-pc-revolution.html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778151" y="1425125"/>
            <a:ext cx="556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Two </a:t>
            </a:r>
            <a:r>
              <a:rPr lang="en-US" sz="2000" u="sng" dirty="0" smtClean="0">
                <a:solidFill>
                  <a:schemeClr val="bg1"/>
                </a:solidFill>
              </a:rPr>
              <a:t>Fundamental </a:t>
            </a:r>
            <a:r>
              <a:rPr lang="en-US" sz="2000" u="sng" dirty="0">
                <a:solidFill>
                  <a:schemeClr val="bg1"/>
                </a:solidFill>
              </a:rPr>
              <a:t>E</a:t>
            </a:r>
            <a:r>
              <a:rPr lang="en-US" sz="2000" u="sng" dirty="0" smtClean="0">
                <a:solidFill>
                  <a:schemeClr val="bg1"/>
                </a:solidFill>
              </a:rPr>
              <a:t>ras </a:t>
            </a:r>
            <a:r>
              <a:rPr lang="en-US" sz="2000" u="sng" dirty="0">
                <a:solidFill>
                  <a:schemeClr val="bg1"/>
                </a:solidFill>
              </a:rPr>
              <a:t>of </a:t>
            </a:r>
            <a:r>
              <a:rPr lang="en-US" sz="2000" u="sng" dirty="0" smtClean="0">
                <a:solidFill>
                  <a:schemeClr val="bg1"/>
                </a:solidFill>
              </a:rPr>
              <a:t>Network Computing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69375"/>
            <a:ext cx="6070902" cy="25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44780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74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012375" y="2104900"/>
            <a:ext cx="7162800" cy="312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Blockchain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is the </a:t>
            </a:r>
            <a:r>
              <a:rPr lang="en-US" sz="2800" i="1" kern="1200" smtClean="0">
                <a:solidFill>
                  <a:schemeClr val="tx1"/>
                </a:solidFill>
                <a:latin typeface="Arial" charset="0"/>
              </a:rPr>
              <a:t>tamper-resistant distributed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ledger software underlying cryptocurrencies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such as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Bitcoin, for the secure transfer of money, assets, and information via the Internet without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a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third-party intermediary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42" y="228601"/>
            <a:ext cx="1339358" cy="1676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42" y="751425"/>
            <a:ext cx="2076625" cy="501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64" y="947093"/>
            <a:ext cx="690880" cy="239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9" y="740589"/>
            <a:ext cx="907403" cy="5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3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Deep </a:t>
            </a:r>
            <a:r>
              <a:rPr lang="en-US" dirty="0" smtClean="0"/>
              <a:t>Learning nets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924800" cy="3276599"/>
          </a:xfrm>
        </p:spPr>
        <p:txBody>
          <a:bodyPr/>
          <a:lstStyle/>
          <a:p>
            <a:r>
              <a:rPr lang="en-US" dirty="0" smtClean="0"/>
              <a:t>Provide increasingly </a:t>
            </a:r>
            <a:r>
              <a:rPr lang="en-US" dirty="0"/>
              <a:t>sophisticated </a:t>
            </a:r>
            <a:r>
              <a:rPr lang="en-US" dirty="0" smtClean="0"/>
              <a:t>automated network computational infrastructure</a:t>
            </a:r>
            <a:endParaRPr lang="en-US" dirty="0"/>
          </a:p>
          <a:p>
            <a:r>
              <a:rPr lang="en-US" dirty="0" smtClean="0"/>
              <a:t>Make predictive guesses of reality </a:t>
            </a:r>
            <a:r>
              <a:rPr lang="en-US" dirty="0"/>
              <a:t>states of the world</a:t>
            </a:r>
          </a:p>
          <a:p>
            <a:pPr lvl="1"/>
            <a:r>
              <a:rPr lang="en-US" dirty="0"/>
              <a:t>Predictive inference (deep learning) and cryptographic nonce-guesses (blockchain)</a:t>
            </a:r>
          </a:p>
          <a:p>
            <a:r>
              <a:rPr lang="en-US" dirty="0" smtClean="0"/>
              <a:t>Instantiate decentralization</a:t>
            </a:r>
          </a:p>
          <a:p>
            <a:pPr lvl="1"/>
            <a:r>
              <a:rPr lang="en-US" dirty="0" smtClean="0"/>
              <a:t>Hierarchical models do not scale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75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4267200"/>
            <a:ext cx="2887578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377" y="5003240"/>
            <a:ext cx="1180886" cy="1092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07" y="5000950"/>
            <a:ext cx="1132260" cy="10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7990167" cy="449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7" y="381000"/>
            <a:ext cx="3842813" cy="2007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Next Phase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743201"/>
            <a:ext cx="7467600" cy="3429000"/>
          </a:xfrm>
        </p:spPr>
        <p:txBody>
          <a:bodyPr/>
          <a:lstStyle/>
          <a:p>
            <a:r>
              <a:rPr lang="en-US" dirty="0" smtClean="0"/>
              <a:t>Put Deep Learning systems on the Internet</a:t>
            </a:r>
          </a:p>
          <a:p>
            <a:r>
              <a:rPr lang="en-US" dirty="0" smtClean="0"/>
              <a:t>Deep </a:t>
            </a:r>
            <a:r>
              <a:rPr lang="en-US" dirty="0"/>
              <a:t>Learning Blockchain Networks</a:t>
            </a:r>
            <a:endParaRPr lang="en-US" dirty="0" smtClean="0"/>
          </a:p>
          <a:p>
            <a:pPr lvl="1"/>
            <a:r>
              <a:rPr lang="en-US" dirty="0" smtClean="0"/>
              <a:t>Combine </a:t>
            </a:r>
            <a:r>
              <a:rPr lang="en-US" dirty="0"/>
              <a:t>Deep Learning and Blockchain Technology</a:t>
            </a:r>
          </a:p>
          <a:p>
            <a:pPr marL="742950" lvl="2" indent="-342900"/>
            <a:r>
              <a:rPr lang="en-US" dirty="0" smtClean="0"/>
              <a:t>Blockchain offers secure audit ledger of activity</a:t>
            </a:r>
            <a:endParaRPr lang="en-US" dirty="0"/>
          </a:p>
          <a:p>
            <a:r>
              <a:rPr lang="en-US" dirty="0" smtClean="0"/>
              <a:t>Advanced </a:t>
            </a:r>
            <a:r>
              <a:rPr lang="en-US" dirty="0"/>
              <a:t>computational infrastructure </a:t>
            </a:r>
            <a:r>
              <a:rPr lang="en-US" dirty="0" smtClean="0"/>
              <a:t>to tackle larger-scale problems</a:t>
            </a:r>
          </a:p>
          <a:p>
            <a:pPr lvl="1"/>
            <a:r>
              <a:rPr lang="en-US" dirty="0" smtClean="0"/>
              <a:t>Genomic disease, protein modeling, energy storage, global financial risk assessment, voting, astronomical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76</a:t>
            </a:fld>
            <a:endParaRPr lang="en-US" sz="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93" y="471056"/>
            <a:ext cx="3393344" cy="18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Autonomous Driving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019800" cy="3276599"/>
          </a:xfrm>
        </p:spPr>
        <p:txBody>
          <a:bodyPr/>
          <a:lstStyle/>
          <a:p>
            <a:r>
              <a:rPr lang="en-US" dirty="0" smtClean="0"/>
              <a:t>Requires the smart network functionality of deep learning and blockchain</a:t>
            </a:r>
          </a:p>
          <a:p>
            <a:endParaRPr lang="en-US" dirty="0"/>
          </a:p>
          <a:p>
            <a:r>
              <a:rPr lang="en-US" dirty="0" smtClean="0"/>
              <a:t>Deep </a:t>
            </a:r>
            <a:r>
              <a:rPr lang="en-US" dirty="0"/>
              <a:t>Learning: identify what things are </a:t>
            </a:r>
          </a:p>
          <a:p>
            <a:pPr lvl="1"/>
            <a:r>
              <a:rPr lang="en-US" dirty="0" smtClean="0"/>
              <a:t>Convolutional neural nets core element of machine vision system</a:t>
            </a:r>
          </a:p>
          <a:p>
            <a:r>
              <a:rPr lang="en-US" dirty="0" smtClean="0"/>
              <a:t>Blockchain</a:t>
            </a:r>
            <a:r>
              <a:rPr lang="en-US" dirty="0"/>
              <a:t>: secure automation technology </a:t>
            </a:r>
            <a:endParaRPr lang="en-US" dirty="0" smtClean="0"/>
          </a:p>
          <a:p>
            <a:pPr lvl="1"/>
            <a:r>
              <a:rPr lang="en-US" dirty="0" smtClean="0"/>
              <a:t>Track arbitrarily-many fleet units</a:t>
            </a:r>
          </a:p>
          <a:p>
            <a:pPr lvl="1"/>
            <a:r>
              <a:rPr lang="en-US" dirty="0" smtClean="0"/>
              <a:t>Legal accountability</a:t>
            </a:r>
          </a:p>
          <a:p>
            <a:pPr lvl="1"/>
            <a:r>
              <a:rPr lang="en-US" dirty="0" smtClean="0"/>
              <a:t>Software upgrades</a:t>
            </a:r>
          </a:p>
          <a:p>
            <a:pPr lvl="1"/>
            <a:r>
              <a:rPr lang="en-US" dirty="0" smtClean="0"/>
              <a:t>Remuneration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77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94" y="762000"/>
            <a:ext cx="219382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81" y="2286000"/>
            <a:ext cx="2212848" cy="1456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62" y="3962400"/>
            <a:ext cx="30480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i="1" dirty="0" smtClean="0"/>
              <a:t>The Very Small</a:t>
            </a:r>
            <a:br>
              <a:rPr lang="en-US" sz="1800" i="1" dirty="0" smtClean="0"/>
            </a:br>
            <a:r>
              <a:rPr lang="en-US" dirty="0"/>
              <a:t>B</a:t>
            </a:r>
            <a:r>
              <a:rPr lang="en-US" dirty="0" smtClean="0"/>
              <a:t>lockchain Deep Learning nets in Cells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172200" cy="4724399"/>
          </a:xfrm>
        </p:spPr>
        <p:txBody>
          <a:bodyPr/>
          <a:lstStyle/>
          <a:p>
            <a:r>
              <a:rPr lang="en-US" dirty="0"/>
              <a:t>Medical </a:t>
            </a:r>
            <a:r>
              <a:rPr lang="en-US" dirty="0" smtClean="0"/>
              <a:t>nanorobotics for </a:t>
            </a:r>
            <a:r>
              <a:rPr lang="en-US" dirty="0"/>
              <a:t>cell </a:t>
            </a:r>
            <a:r>
              <a:rPr lang="en-US" dirty="0" smtClean="0"/>
              <a:t>repair</a:t>
            </a:r>
          </a:p>
          <a:p>
            <a:pPr lvl="1"/>
            <a:r>
              <a:rPr lang="en-US" dirty="0"/>
              <a:t>Deep Learning: identify what things are </a:t>
            </a:r>
            <a:r>
              <a:rPr lang="en-US" dirty="0" smtClean="0"/>
              <a:t>(diagnosis)</a:t>
            </a:r>
            <a:endParaRPr lang="en-US" dirty="0"/>
          </a:p>
          <a:p>
            <a:pPr lvl="1"/>
            <a:r>
              <a:rPr lang="en-US" dirty="0"/>
              <a:t>Blockchain: secure automation technology </a:t>
            </a:r>
          </a:p>
          <a:p>
            <a:r>
              <a:rPr lang="en-US" altLang="en-US" dirty="0" smtClean="0"/>
              <a:t>Bio-cryptoeconomics: secure </a:t>
            </a:r>
            <a:r>
              <a:rPr lang="en-US" altLang="en-US" dirty="0"/>
              <a:t>automation </a:t>
            </a:r>
            <a:r>
              <a:rPr lang="en-US" altLang="en-US" dirty="0" smtClean="0"/>
              <a:t>of </a:t>
            </a:r>
            <a:r>
              <a:rPr lang="en-US" altLang="en-US" dirty="0"/>
              <a:t>medical nanorobotics for </a:t>
            </a:r>
            <a:r>
              <a:rPr lang="en-US" altLang="en-US" dirty="0" smtClean="0"/>
              <a:t>cell repair</a:t>
            </a:r>
            <a:endParaRPr lang="en-US" altLang="en-US" dirty="0"/>
          </a:p>
          <a:p>
            <a:pPr lvl="1"/>
            <a:r>
              <a:rPr lang="en-US" altLang="en-US" dirty="0" smtClean="0"/>
              <a:t>Medical </a:t>
            </a:r>
            <a:r>
              <a:rPr lang="en-US" altLang="en-US" dirty="0"/>
              <a:t>nanorobotics as coming-onboard repair platform for the human body</a:t>
            </a:r>
          </a:p>
          <a:p>
            <a:pPr lvl="1"/>
            <a:r>
              <a:rPr lang="en-US" altLang="en-US" dirty="0" smtClean="0"/>
              <a:t>High </a:t>
            </a:r>
            <a:r>
              <a:rPr lang="en-US" altLang="en-US" dirty="0"/>
              <a:t>number of agents and “transactions” </a:t>
            </a:r>
          </a:p>
          <a:p>
            <a:pPr lvl="1"/>
            <a:r>
              <a:rPr lang="en-US" altLang="en-US" dirty="0" smtClean="0"/>
              <a:t>Identification and automation </a:t>
            </a:r>
            <a:r>
              <a:rPr lang="en-US" altLang="en-US" dirty="0"/>
              <a:t>is obvious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78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Sources: Swan, M. Blockchain Thinking: The Brain as a DAC (Decentralized Autonomous Corporation). Technology and Society Magazine, IEEE 2015; 34(4): 41-52 </a:t>
            </a:r>
            <a:r>
              <a:rPr lang="en-US" altLang="en-US" sz="800" i="1" dirty="0" smtClean="0"/>
              <a:t>, https</a:t>
            </a:r>
            <a:r>
              <a:rPr lang="en-US" altLang="en-US" sz="800" i="1" dirty="0"/>
              <a:t>://www.slideshare.net/lablogga/biocryptoeconomy-smart-contract-blockchainbased-bionano-repair-dacs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71600"/>
            <a:ext cx="1966912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432175"/>
            <a:ext cx="19653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800600"/>
            <a:ext cx="1966912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1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Broader Computer Science Context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Machine Learning Guide, 9. Deep Learning</a:t>
            </a:r>
            <a:endParaRPr lang="en-US" altLang="en-US" sz="800" i="1" dirty="0"/>
          </a:p>
        </p:txBody>
      </p:sp>
      <p:sp>
        <p:nvSpPr>
          <p:cNvPr id="3" name="Oval 2"/>
          <p:cNvSpPr/>
          <p:nvPr/>
        </p:nvSpPr>
        <p:spPr bwMode="auto">
          <a:xfrm>
            <a:off x="4450761" y="2048877"/>
            <a:ext cx="3966237" cy="382880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077200" cy="3276599"/>
          </a:xfrm>
        </p:spPr>
        <p:txBody>
          <a:bodyPr/>
          <a:lstStyle/>
          <a:p>
            <a:r>
              <a:rPr lang="en-US" dirty="0" smtClean="0"/>
              <a:t>Within the Computer Science discipline, in the field of Artificial Intelligence, Deep Learning is a class of Machine Learning algorithms, that are in the form of a Neural Network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819400"/>
            <a:ext cx="3305637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i="1" dirty="0"/>
              <a:t>The Very </a:t>
            </a:r>
            <a:r>
              <a:rPr lang="en-US" sz="1800" i="1" dirty="0" smtClean="0"/>
              <a:t>Large</a:t>
            </a:r>
            <a:r>
              <a:rPr lang="en-US" sz="1800" i="1" dirty="0"/>
              <a:t/>
            </a:r>
            <a:br>
              <a:rPr lang="en-US" sz="1800" i="1" dirty="0"/>
            </a:br>
            <a:r>
              <a:rPr lang="en-US" dirty="0" smtClean="0"/>
              <a:t>Blockchain Deep Learning nets in Space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Automated space construction bots/agents</a:t>
            </a:r>
          </a:p>
          <a:p>
            <a:pPr lvl="1"/>
            <a:r>
              <a:rPr lang="en-US" dirty="0" smtClean="0"/>
              <a:t>Deep Learning: identify what things are (classification)</a:t>
            </a:r>
          </a:p>
          <a:p>
            <a:pPr lvl="1"/>
            <a:r>
              <a:rPr lang="en-US" dirty="0" smtClean="0"/>
              <a:t>Blockchain: secure automation technology </a:t>
            </a:r>
          </a:p>
          <a:p>
            <a:r>
              <a:rPr lang="en-US" dirty="0" smtClean="0"/>
              <a:t>Applications: asteroid mining, terraforming, radiation-monitoring, space-based solar power, debris tracking net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62398"/>
            <a:ext cx="3276600" cy="270480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94" y="4419600"/>
            <a:ext cx="2005684" cy="164592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79</a:t>
            </a:fld>
            <a:endParaRPr lang="en-US" sz="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2" y="4419600"/>
            <a:ext cx="1897648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3276599"/>
          </a:xfrm>
        </p:spPr>
        <p:txBody>
          <a:bodyPr/>
          <a:lstStyle/>
          <a:p>
            <a:r>
              <a:rPr lang="en-US" dirty="0"/>
              <a:t>Deep </a:t>
            </a:r>
            <a:r>
              <a:rPr lang="en-US" dirty="0" smtClean="0"/>
              <a:t>Learning</a:t>
            </a:r>
            <a:endParaRPr lang="en-US" dirty="0"/>
          </a:p>
          <a:p>
            <a:pPr lvl="1"/>
            <a:r>
              <a:rPr lang="en-US" dirty="0" smtClean="0"/>
              <a:t>Definition</a:t>
            </a:r>
            <a:endParaRPr lang="en-US" dirty="0"/>
          </a:p>
          <a:p>
            <a:pPr lvl="1"/>
            <a:r>
              <a:rPr lang="en-US" dirty="0"/>
              <a:t>Technical details</a:t>
            </a:r>
          </a:p>
          <a:p>
            <a:pPr lvl="1"/>
            <a:r>
              <a:rPr lang="en-US" dirty="0" smtClean="0"/>
              <a:t>Applications </a:t>
            </a:r>
          </a:p>
          <a:p>
            <a:pPr lvl="2"/>
            <a:r>
              <a:rPr lang="en-US" dirty="0"/>
              <a:t>Deep Qualia: Deep Learning and the Brain</a:t>
            </a:r>
          </a:p>
          <a:p>
            <a:r>
              <a:rPr lang="en-US" dirty="0" smtClean="0"/>
              <a:t>Smart Network Convergence Theory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80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76" y="3953740"/>
            <a:ext cx="4958324" cy="2066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Image 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www.opennn.net</a:t>
            </a:r>
            <a:endParaRPr lang="en-US" alt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3919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human future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81</a:t>
            </a:fld>
            <a:endParaRPr lang="en-US" sz="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2000"/>
            <a:ext cx="2943636" cy="522042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876800" cy="1976980"/>
          </a:xfrm>
        </p:spPr>
        <p:txBody>
          <a:bodyPr/>
          <a:lstStyle/>
          <a:p>
            <a:r>
              <a:rPr lang="en-US" dirty="0" smtClean="0"/>
              <a:t>Are we doomed?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00" y="2614550"/>
            <a:ext cx="2104163" cy="1649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Human-machine collaboration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82</a:t>
            </a:fld>
            <a:endParaRPr lang="en-US" sz="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4605508"/>
            <a:ext cx="4160175" cy="1110342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6502108" cy="1904999"/>
          </a:xfrm>
        </p:spPr>
        <p:txBody>
          <a:bodyPr/>
          <a:lstStyle/>
          <a:p>
            <a:r>
              <a:rPr lang="en-US" dirty="0" smtClean="0"/>
              <a:t>Team-members excel at different things</a:t>
            </a:r>
          </a:p>
          <a:p>
            <a:pPr lvl="1"/>
            <a:r>
              <a:rPr lang="en-US" dirty="0" smtClean="0"/>
              <a:t>Differently-abled agents in society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"/>
            <a:ext cx="2286000" cy="853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24" y="2494769"/>
            <a:ext cx="3362325" cy="2078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88" y="2614550"/>
            <a:ext cx="1282014" cy="1614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00" y="4241191"/>
            <a:ext cx="3469574" cy="14746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Swan, M. </a:t>
            </a:r>
            <a:r>
              <a:rPr lang="en-US" altLang="en-US" sz="800" i="1" dirty="0" smtClean="0"/>
              <a:t>(2017). Is </a:t>
            </a:r>
            <a:r>
              <a:rPr lang="en-US" altLang="en-US" sz="800" i="1" dirty="0"/>
              <a:t>Technological Unemployment Real? In: </a:t>
            </a:r>
            <a:r>
              <a:rPr lang="en-US" altLang="en-US" sz="800" i="1" dirty="0" smtClean="0"/>
              <a:t>Surviving </a:t>
            </a:r>
            <a:r>
              <a:rPr lang="en-US" altLang="en-US" sz="800" i="1" dirty="0"/>
              <a:t>the Machine Age. http://www.springer.com/us/book/9783319511641</a:t>
            </a:r>
          </a:p>
        </p:txBody>
      </p:sp>
    </p:spTree>
    <p:extLst>
      <p:ext uri="{BB962C8B-B14F-4D97-AF65-F5344CB8AC3E}">
        <p14:creationId xmlns:p14="http://schemas.microsoft.com/office/powerpoint/2010/main" val="1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5" y="1295400"/>
            <a:ext cx="8366760" cy="4740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83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538350" y="1452154"/>
            <a:ext cx="8007925" cy="43934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Conceptual Definition: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learning is a computer program that can identify what something is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endParaRPr lang="en-US" i="1" kern="1200" dirty="0" smtClean="0">
              <a:solidFill>
                <a:schemeClr val="tx1"/>
              </a:solidFill>
              <a:latin typeface="Arial" charset="0"/>
            </a:endParaRP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Technical Definition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:</a:t>
            </a:r>
            <a:r>
              <a:rPr lang="en-US" i="1" kern="1200" dirty="0">
                <a:solidFill>
                  <a:schemeClr val="tx1"/>
                </a:solidFill>
                <a:latin typeface="Arial" charset="0"/>
              </a:rPr>
              <a:t>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learning is a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class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of machine learning algorithms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in the form of a neural network that uses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a cascade of layers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(tiers) of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processing units to extract features from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data and make predictive guesses about new data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Extending Jann </a:t>
            </a:r>
            <a:r>
              <a:rPr lang="en-US" altLang="en-US" sz="800" i="1" dirty="0" err="1" smtClean="0"/>
              <a:t>LeCun</a:t>
            </a:r>
            <a:r>
              <a:rPr lang="en-US" altLang="en-US" sz="800" i="1" dirty="0" smtClean="0"/>
              <a:t>, http</a:t>
            </a:r>
            <a:r>
              <a:rPr lang="en-US" altLang="en-US" sz="800" i="1" dirty="0"/>
              <a:t>://spectrum.ieee.org/automaton/robotics/artificial-intelligence/facebook-ai-director-yann-lecun-on-deep-learning</a:t>
            </a:r>
          </a:p>
        </p:txBody>
      </p:sp>
    </p:spTree>
    <p:extLst>
      <p:ext uri="{BB962C8B-B14F-4D97-AF65-F5344CB8AC3E}">
        <p14:creationId xmlns:p14="http://schemas.microsoft.com/office/powerpoint/2010/main" val="15571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Theory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229600" cy="1523999"/>
          </a:xfrm>
        </p:spPr>
        <p:txBody>
          <a:bodyPr/>
          <a:lstStyle/>
          <a:p>
            <a:r>
              <a:rPr lang="en-US" dirty="0" smtClean="0"/>
              <a:t>System is “dumb” (i.e. mechanical)</a:t>
            </a:r>
          </a:p>
          <a:p>
            <a:pPr lvl="1"/>
            <a:r>
              <a:rPr lang="en-US" dirty="0" smtClean="0"/>
              <a:t>“Learns” with big data (lots of input examples) and trial-and-error guesses to adjust weights and bias to establish key features</a:t>
            </a:r>
          </a:p>
          <a:p>
            <a:pPr lvl="1"/>
            <a:r>
              <a:rPr lang="en-US" dirty="0" smtClean="0"/>
              <a:t>Creates a predictive system to identity new examples</a:t>
            </a:r>
          </a:p>
          <a:p>
            <a:r>
              <a:rPr lang="en-US" dirty="0" smtClean="0"/>
              <a:t>Same AI argument: big enough data is what makes a difference (“simple” algorithms run over large data sets)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84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4" y="3857500"/>
            <a:ext cx="1536191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57500"/>
            <a:ext cx="261257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26" y="3857500"/>
            <a:ext cx="2244073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1887" y="5687375"/>
            <a:ext cx="21103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Input: Big Data (e.g.; many examples)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05200" y="5687375"/>
            <a:ext cx="26617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Method: Trial-and-error guesses to adjust node weights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800" y="5687375"/>
            <a:ext cx="22920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Output: system identifies new examples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67" y="308625"/>
            <a:ext cx="2824399" cy="1116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0571"/>
            <a:ext cx="2822741" cy="1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Key Technical Principles of 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85</a:t>
            </a:fld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5985896" y="3657600"/>
            <a:ext cx="21103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Reduce combinatoric dimensionality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2028" y="3657600"/>
            <a:ext cx="25567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Core processing unit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(input-processing-output)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Levers: weights and bias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404" y="3657600"/>
            <a:ext cx="211034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Squash values into probability function (Sigmoid (0-1); 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Tanh</a:t>
            </a:r>
            <a:r>
              <a:rPr lang="en-US" sz="1600" dirty="0" smtClean="0">
                <a:solidFill>
                  <a:schemeClr val="bg1"/>
                </a:solidFill>
              </a:rPr>
              <a:t> ((-1)-1))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5896" y="1495300"/>
            <a:ext cx="21103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Loss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2028" y="1495300"/>
            <a:ext cx="25567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Perceptron Structure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0404" y="1495300"/>
            <a:ext cx="21103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Sigmoid Function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003235"/>
            <a:ext cx="2377440" cy="15918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461662" y="2003235"/>
            <a:ext cx="2377440" cy="1591851"/>
            <a:chOff x="3324125" y="2003235"/>
            <a:chExt cx="2377440" cy="1591851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324125" y="2003235"/>
              <a:ext cx="2377440" cy="159185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820" y="2003235"/>
              <a:ext cx="1531093" cy="159185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37" y="2003235"/>
            <a:ext cx="2224663" cy="15910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81454" y="4806575"/>
            <a:ext cx="25378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“Dumb” system learns by adjusting parameters and checking against outcome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85896" y="4806575"/>
            <a:ext cx="21103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Loss function optimizes efficiency of solution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0404" y="4806575"/>
            <a:ext cx="225105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Formulate as a logistic regression problem for greater mathematical manipulation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948" y="4033667"/>
            <a:ext cx="8570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9900"/>
                </a:solidFill>
              </a:rPr>
              <a:t>What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5948" y="5147846"/>
            <a:ext cx="8570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9900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6121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791200" cy="4754563"/>
          </a:xfrm>
        </p:spPr>
        <p:txBody>
          <a:bodyPr/>
          <a:lstStyle/>
          <a:p>
            <a:r>
              <a:rPr lang="en-US" dirty="0" smtClean="0"/>
              <a:t>Next-generation global infrastructure: Deep </a:t>
            </a:r>
            <a:r>
              <a:rPr lang="en-US" dirty="0"/>
              <a:t>Learning Blockchain Networks </a:t>
            </a:r>
            <a:r>
              <a:rPr lang="en-US" dirty="0" smtClean="0"/>
              <a:t>merging deep learning systems and blockchain technology</a:t>
            </a:r>
          </a:p>
          <a:p>
            <a:endParaRPr lang="en-US" dirty="0"/>
          </a:p>
          <a:p>
            <a:r>
              <a:rPr lang="en-US" dirty="0"/>
              <a:t>Smart Network Convergence Theory: </a:t>
            </a:r>
            <a:r>
              <a:rPr lang="en-US" dirty="0" smtClean="0"/>
              <a:t>pushing more complexity and automation through Internet pipes</a:t>
            </a:r>
          </a:p>
          <a:p>
            <a:pPr lvl="1"/>
            <a:r>
              <a:rPr lang="en-US" dirty="0" smtClean="0"/>
              <a:t>Blockchain Deep Learning nets: Ability </a:t>
            </a:r>
            <a:r>
              <a:rPr lang="en-US" dirty="0"/>
              <a:t>to identify what something is </a:t>
            </a:r>
            <a:r>
              <a:rPr lang="en-US" dirty="0" smtClean="0"/>
              <a:t>(machine learning) </a:t>
            </a:r>
            <a:r>
              <a:rPr lang="en-US" dirty="0"/>
              <a:t>and securely verify and transact it </a:t>
            </a:r>
            <a:r>
              <a:rPr lang="en-US" dirty="0" smtClean="0"/>
              <a:t>(blockchain)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86</a:t>
            </a:fld>
            <a:endParaRPr lang="en-US" sz="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819036"/>
            <a:ext cx="2067214" cy="1124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3130"/>
            <a:ext cx="2067214" cy="2597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370726"/>
            <a:ext cx="2066544" cy="13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1"/>
            <a:ext cx="8763000" cy="4495799"/>
          </a:xfrm>
        </p:spPr>
        <p:txBody>
          <a:bodyPr/>
          <a:lstStyle/>
          <a:p>
            <a:r>
              <a:rPr lang="en-US" dirty="0" smtClean="0"/>
              <a:t>Neural </a:t>
            </a:r>
            <a:r>
              <a:rPr lang="en-US" dirty="0"/>
              <a:t>Networks and Deep Learning, Michael </a:t>
            </a:r>
            <a:r>
              <a:rPr lang="en-US" dirty="0" smtClean="0"/>
              <a:t>Nielsen, </a:t>
            </a:r>
            <a:r>
              <a:rPr lang="en-US" sz="1400" dirty="0" smtClean="0"/>
              <a:t>http</a:t>
            </a:r>
            <a:r>
              <a:rPr lang="en-US" sz="1400" dirty="0"/>
              <a:t>://neuralnetworksanddeeplearning.com/</a:t>
            </a:r>
          </a:p>
          <a:p>
            <a:r>
              <a:rPr lang="en-US" dirty="0" smtClean="0"/>
              <a:t>Deep Learning,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</a:t>
            </a:r>
            <a:r>
              <a:rPr lang="en-US" dirty="0" err="1" smtClean="0"/>
              <a:t>Courville</a:t>
            </a:r>
            <a:r>
              <a:rPr lang="en-US" dirty="0" smtClean="0"/>
              <a:t>, </a:t>
            </a:r>
            <a:r>
              <a:rPr lang="en-US" sz="1400" dirty="0" smtClean="0"/>
              <a:t>http</a:t>
            </a:r>
            <a:r>
              <a:rPr lang="en-US" sz="1400" dirty="0"/>
              <a:t>://www.deeplearningbook.org/Machine </a:t>
            </a:r>
            <a:r>
              <a:rPr lang="en-US" sz="1400" dirty="0" smtClean="0"/>
              <a:t>learning and deep neural nets</a:t>
            </a:r>
          </a:p>
          <a:p>
            <a:r>
              <a:rPr lang="en-US" dirty="0"/>
              <a:t>Machine Learning Guide podcast, Tyler </a:t>
            </a:r>
            <a:r>
              <a:rPr lang="en-US" dirty="0" err="1"/>
              <a:t>Renelle</a:t>
            </a:r>
            <a:r>
              <a:rPr lang="en-US" dirty="0"/>
              <a:t>, </a:t>
            </a:r>
            <a:r>
              <a:rPr lang="en-US" sz="1400" dirty="0"/>
              <a:t>http://ocdevel.com/podcasts/machine-learning</a:t>
            </a:r>
          </a:p>
          <a:p>
            <a:r>
              <a:rPr lang="en-US" dirty="0" err="1"/>
              <a:t>notMNIST</a:t>
            </a:r>
            <a:r>
              <a:rPr lang="en-US" dirty="0"/>
              <a:t> dataset </a:t>
            </a:r>
            <a:r>
              <a:rPr lang="en-US" sz="1400" dirty="0"/>
              <a:t>http://yaroslavvb.blogspot.com/2011/09/notmnist-dataset.html</a:t>
            </a:r>
          </a:p>
          <a:p>
            <a:r>
              <a:rPr lang="en-US" dirty="0" err="1" smtClean="0"/>
              <a:t>Metacademy</a:t>
            </a:r>
            <a:r>
              <a:rPr lang="en-US" dirty="0"/>
              <a:t>; Fast.ai; </a:t>
            </a:r>
            <a:r>
              <a:rPr lang="en-US" dirty="0" smtClean="0"/>
              <a:t>Keras.io</a:t>
            </a:r>
            <a:endParaRPr lang="en-US" sz="1400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3" y="4574725"/>
            <a:ext cx="1869952" cy="1523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87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1" y="4574725"/>
            <a:ext cx="1147160" cy="1523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00" y="4574725"/>
            <a:ext cx="1227481" cy="1523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56" y="5376762"/>
            <a:ext cx="1352739" cy="2953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53200" y="6043550"/>
            <a:ext cx="21414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Distill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(visual ML journal) http</a:t>
            </a:r>
            <a:r>
              <a:rPr lang="en-US" sz="1400" dirty="0">
                <a:solidFill>
                  <a:schemeClr val="bg1"/>
                </a:solidFill>
              </a:rPr>
              <a:t>://</a:t>
            </a:r>
            <a:r>
              <a:rPr lang="en-US" sz="1400" dirty="0" smtClean="0">
                <a:solidFill>
                  <a:schemeClr val="bg1"/>
                </a:solidFill>
              </a:rPr>
              <a:t>distill.pub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18" y="4657524"/>
            <a:ext cx="781159" cy="1438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657524"/>
            <a:ext cx="771633" cy="1438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94" y="573975"/>
            <a:ext cx="3655156" cy="57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57" y="174492"/>
            <a:ext cx="1239289" cy="1371834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cs231n.stanford.edu</a:t>
            </a:r>
            <a:endParaRPr lang="en-US" altLang="en-US" sz="800" i="1" dirty="0"/>
          </a:p>
        </p:txBody>
      </p:sp>
      <p:sp>
        <p:nvSpPr>
          <p:cNvPr id="11" name="Rectangle 10"/>
          <p:cNvSpPr/>
          <p:nvPr/>
        </p:nvSpPr>
        <p:spPr>
          <a:xfrm>
            <a:off x="580413" y="5083308"/>
            <a:ext cx="210301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https://www.deeplearning.ai/</a:t>
            </a:r>
          </a:p>
        </p:txBody>
      </p:sp>
    </p:spTree>
    <p:extLst>
      <p:ext uri="{BB962C8B-B14F-4D97-AF65-F5344CB8AC3E}">
        <p14:creationId xmlns:p14="http://schemas.microsoft.com/office/powerpoint/2010/main" val="126558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76528"/>
            <a:ext cx="7076746" cy="2347672"/>
          </a:xfrm>
          <a:prstGeom prst="rect">
            <a:avLst/>
          </a:prstGeom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 Department,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9200" y="3138607"/>
            <a:ext cx="774865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3. Intro to Deep Learning</a:t>
            </a: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1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7973776" y="3048000"/>
            <a:ext cx="1246424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600" i="1" dirty="0" smtClean="0">
                <a:solidFill>
                  <a:schemeClr val="bg1">
                    <a:lumMod val="85000"/>
                  </a:schemeClr>
                </a:solidFill>
              </a:rPr>
              <a:t>Image credit: </a:t>
            </a:r>
            <a:r>
              <a:rPr lang="en-US" altLang="en-US" sz="600" i="1" dirty="0" err="1" smtClean="0">
                <a:solidFill>
                  <a:schemeClr val="bg1">
                    <a:lumMod val="85000"/>
                  </a:schemeClr>
                </a:solidFill>
              </a:rPr>
              <a:t>Nvidia</a:t>
            </a:r>
            <a:endParaRPr lang="en-US" altLang="en-US" sz="6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Statistical Mechanics</a:t>
            </a:r>
            <a:br>
              <a:rPr lang="en-US" sz="2400" i="1" dirty="0" smtClean="0"/>
            </a:br>
            <a:r>
              <a:rPr lang="en-US" dirty="0" smtClean="0"/>
              <a:t>Deep Learning is inspired by Physics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</a:t>
            </a:fld>
            <a:endParaRPr lang="en-US" sz="9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598194" cy="4754563"/>
          </a:xfrm>
        </p:spPr>
        <p:txBody>
          <a:bodyPr/>
          <a:lstStyle/>
          <a:p>
            <a:r>
              <a:rPr lang="en-US" dirty="0"/>
              <a:t>Sigmoid function </a:t>
            </a:r>
            <a:r>
              <a:rPr lang="en-US" dirty="0" smtClean="0"/>
              <a:t>suggested as </a:t>
            </a:r>
            <a:r>
              <a:rPr lang="en-US" dirty="0"/>
              <a:t>a model for </a:t>
            </a:r>
            <a:r>
              <a:rPr lang="en-US" dirty="0" smtClean="0"/>
              <a:t>neurons, per statistical mechanical behavior (Jack Cowan)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Stationary solutions for dynamic </a:t>
            </a:r>
            <a:r>
              <a:rPr lang="en-US" dirty="0" smtClean="0">
                <a:solidFill>
                  <a:srgbClr val="FFC000"/>
                </a:solidFill>
              </a:rPr>
              <a:t>models (asymmetric weights create an oscillator to model neuron signaling)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smtClean="0"/>
              <a:t>Hopfield Neural Network: content-addressable </a:t>
            </a:r>
            <a:r>
              <a:rPr lang="en-US" dirty="0"/>
              <a:t>memory </a:t>
            </a:r>
            <a:r>
              <a:rPr lang="en-US" dirty="0" smtClean="0"/>
              <a:t>system </a:t>
            </a:r>
            <a:r>
              <a:rPr lang="en-US" dirty="0"/>
              <a:t>with binary threshold </a:t>
            </a:r>
            <a:r>
              <a:rPr lang="en-US" dirty="0" smtClean="0"/>
              <a:t>nodes, converges to a local minimum (John Hopfield)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Can use an </a:t>
            </a:r>
            <a:r>
              <a:rPr lang="en-US" dirty="0" err="1">
                <a:solidFill>
                  <a:srgbClr val="FFC000"/>
                </a:solidFill>
              </a:rPr>
              <a:t>Ising</a:t>
            </a:r>
            <a:r>
              <a:rPr lang="en-US" dirty="0">
                <a:solidFill>
                  <a:srgbClr val="FFC000"/>
                </a:solidFill>
              </a:rPr>
              <a:t> model </a:t>
            </a:r>
            <a:r>
              <a:rPr lang="en-US" dirty="0" smtClean="0">
                <a:solidFill>
                  <a:srgbClr val="FFC000"/>
                </a:solidFill>
              </a:rPr>
              <a:t>(</a:t>
            </a:r>
            <a:r>
              <a:rPr lang="en-US" dirty="0">
                <a:solidFill>
                  <a:srgbClr val="FFC000"/>
                </a:solidFill>
              </a:rPr>
              <a:t>of ferromagnetism) for neurons</a:t>
            </a:r>
          </a:p>
          <a:p>
            <a:r>
              <a:rPr lang="en-US" dirty="0" smtClean="0"/>
              <a:t>Restricted </a:t>
            </a:r>
            <a:r>
              <a:rPr lang="en-US" dirty="0"/>
              <a:t>Boltzmann Machine </a:t>
            </a:r>
            <a:r>
              <a:rPr lang="en-US" dirty="0" smtClean="0"/>
              <a:t>(Geoffrey Hinton)</a:t>
            </a:r>
          </a:p>
          <a:p>
            <a:pPr lvl="1"/>
            <a:r>
              <a:rPr lang="en-US" dirty="0" smtClean="0"/>
              <a:t>Studied in theoretical physics, condensed </a:t>
            </a:r>
            <a:r>
              <a:rPr lang="en-US" dirty="0"/>
              <a:t>matter field </a:t>
            </a:r>
            <a:r>
              <a:rPr lang="en-US" dirty="0" smtClean="0"/>
              <a:t>theory; Statistical Mechanics concepts: Renormalization, Boltzmann </a:t>
            </a:r>
            <a:r>
              <a:rPr lang="en-US" dirty="0"/>
              <a:t>Distribution, Free Energies, Gibbs </a:t>
            </a:r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https://www.quora.com/Is-deep-learning-related-to-statistical-physics-particularly-network-science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89" y="2094835"/>
            <a:ext cx="900611" cy="38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Taxonomy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89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Machine Learning Guide, 9. Deep Learning;</a:t>
            </a:r>
            <a:endParaRPr lang="en-US" altLang="en-US" sz="8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998375" y="1371600"/>
            <a:ext cx="335704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AI (artificial intelligence)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566" y="1864425"/>
            <a:ext cx="206164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98476" y="1864425"/>
            <a:ext cx="206164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Other methods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390230"/>
            <a:ext cx="2362200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Supervised learning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(labeled data: classification)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3250" y="2390230"/>
            <a:ext cx="2362200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Unsupervised learning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>
                <a:solidFill>
                  <a:schemeClr val="bg1"/>
                </a:solidFill>
              </a:rPr>
              <a:t>unlabeled </a:t>
            </a:r>
            <a:r>
              <a:rPr lang="en-US" sz="1600" dirty="0" smtClean="0">
                <a:solidFill>
                  <a:schemeClr val="bg1"/>
                </a:solidFill>
              </a:rPr>
              <a:t>data: pattern recognition)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9300" y="2390230"/>
            <a:ext cx="236220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Reinforcement learning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0622" y="3627796"/>
            <a:ext cx="232797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Shallow learning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(1-2 layers)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87820" y="3627796"/>
            <a:ext cx="228493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Deep learning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(5-20 layers)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7170" y="5035797"/>
            <a:ext cx="299143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Recurrent nets (text, speech)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7170" y="4694596"/>
            <a:ext cx="299143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Convolutional nets (images)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558" y="4279842"/>
            <a:ext cx="1979076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Neural Nets (NN)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21524" y="4279842"/>
            <a:ext cx="1979076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Other methods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64723" y="4389796"/>
            <a:ext cx="2283877" cy="1706204"/>
            <a:chOff x="5334000" y="4389796"/>
            <a:chExt cx="2283877" cy="1706204"/>
          </a:xfrm>
        </p:grpSpPr>
        <p:sp>
          <p:nvSpPr>
            <p:cNvPr id="26" name="TextBox 25"/>
            <p:cNvSpPr txBox="1"/>
            <p:nvPr/>
          </p:nvSpPr>
          <p:spPr>
            <a:xfrm>
              <a:off x="5334000" y="4389796"/>
              <a:ext cx="2283876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Bayesian inference</a:t>
              </a:r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34001" y="4731785"/>
              <a:ext cx="2283876" cy="3383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Support Vector Machines</a:t>
              </a:r>
              <a:endParaRPr lang="en-US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4000" y="5073672"/>
              <a:ext cx="2283876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Decision trees</a:t>
              </a:r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5415558"/>
              <a:ext cx="2283876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K-means clustering</a:t>
              </a:r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34000" y="5757446"/>
              <a:ext cx="2283876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K-nearest neighbor</a:t>
              </a:r>
              <a:endParaRPr lang="en-US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72534"/>
            <a:ext cx="1676400" cy="13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Deep Learning </a:t>
            </a:r>
            <a:r>
              <a:rPr lang="en-US" dirty="0" smtClean="0"/>
              <a:t>Systems</a:t>
            </a:r>
            <a:br>
              <a:rPr lang="en-US" dirty="0" smtClean="0"/>
            </a:br>
            <a:r>
              <a:rPr lang="en-US" sz="1800" i="1" dirty="0" smtClean="0"/>
              <a:t>What Deep Learning net to choose?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90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Yann </a:t>
            </a:r>
            <a:r>
              <a:rPr lang="en-US" altLang="en-US" sz="800" i="1" dirty="0" err="1"/>
              <a:t>LeCun</a:t>
            </a:r>
            <a:r>
              <a:rPr lang="en-US" altLang="en-US" sz="800" i="1" dirty="0"/>
              <a:t>, </a:t>
            </a:r>
            <a:r>
              <a:rPr lang="en-US" altLang="en-US" sz="800" i="1" dirty="0" smtClean="0"/>
              <a:t>CVPR </a:t>
            </a:r>
            <a:r>
              <a:rPr lang="en-US" altLang="en-US" sz="800" i="1" dirty="0"/>
              <a:t>2015 </a:t>
            </a:r>
            <a:r>
              <a:rPr lang="en-US" altLang="en-US" sz="800" i="1" dirty="0" smtClean="0"/>
              <a:t>keynote (</a:t>
            </a:r>
            <a:r>
              <a:rPr lang="en-US" altLang="en-US" sz="800" i="1" dirty="0"/>
              <a:t>Computer Vision </a:t>
            </a:r>
            <a:r>
              <a:rPr lang="en-US" altLang="en-US" sz="800" i="1" dirty="0" smtClean="0"/>
              <a:t>), </a:t>
            </a:r>
            <a:r>
              <a:rPr lang="en-US" altLang="en-US" sz="800" i="1" dirty="0"/>
              <a:t>"What's wrong with Deep Learning" </a:t>
            </a:r>
            <a:r>
              <a:rPr lang="en-US" altLang="en-US" sz="800" i="1" dirty="0" smtClean="0"/>
              <a:t> </a:t>
            </a:r>
            <a:r>
              <a:rPr lang="en-US" sz="800" dirty="0" smtClean="0"/>
              <a:t> http</a:t>
            </a:r>
            <a:r>
              <a:rPr lang="en-US" sz="800" dirty="0"/>
              <a:t>://t.co/nPFlPZzMEJ</a:t>
            </a:r>
            <a:endParaRPr lang="en-US" altLang="en-US" sz="800" i="1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705600" cy="4754563"/>
          </a:xfrm>
        </p:spPr>
        <p:txBody>
          <a:bodyPr/>
          <a:lstStyle/>
          <a:p>
            <a:r>
              <a:rPr lang="en-US" dirty="0" smtClean="0"/>
              <a:t>Supervised </a:t>
            </a:r>
            <a:r>
              <a:rPr lang="en-US" dirty="0"/>
              <a:t>algorithms </a:t>
            </a:r>
            <a:r>
              <a:rPr lang="en-US" dirty="0" smtClean="0"/>
              <a:t>(classify labeled data)</a:t>
            </a:r>
          </a:p>
          <a:p>
            <a:pPr lvl="1"/>
            <a:r>
              <a:rPr lang="en-US" dirty="0" smtClean="0"/>
              <a:t>Image </a:t>
            </a:r>
            <a:r>
              <a:rPr lang="en-US" dirty="0"/>
              <a:t>(object) recognition</a:t>
            </a:r>
          </a:p>
          <a:p>
            <a:pPr lvl="2"/>
            <a:r>
              <a:rPr lang="en-US" u="sng" dirty="0"/>
              <a:t>Convolutional </a:t>
            </a:r>
            <a:r>
              <a:rPr lang="en-US" u="sng" dirty="0" smtClean="0"/>
              <a:t>net</a:t>
            </a:r>
            <a:r>
              <a:rPr lang="en-US" dirty="0" smtClean="0"/>
              <a:t> (image processing), deep </a:t>
            </a:r>
            <a:r>
              <a:rPr lang="en-US" dirty="0"/>
              <a:t>belief </a:t>
            </a:r>
            <a:r>
              <a:rPr lang="en-US" dirty="0" smtClean="0"/>
              <a:t>network, recursive </a:t>
            </a:r>
            <a:r>
              <a:rPr lang="en-US" dirty="0"/>
              <a:t>neural tensor </a:t>
            </a:r>
            <a:r>
              <a:rPr lang="en-US" dirty="0" smtClean="0"/>
              <a:t>network </a:t>
            </a:r>
          </a:p>
          <a:p>
            <a:pPr lvl="1"/>
            <a:r>
              <a:rPr lang="en-US" dirty="0" smtClean="0"/>
              <a:t>Text analysis (name recognition, sentiment analysis) </a:t>
            </a:r>
          </a:p>
          <a:p>
            <a:pPr lvl="2"/>
            <a:r>
              <a:rPr lang="en-US" u="sng" dirty="0" smtClean="0"/>
              <a:t>Recurrent </a:t>
            </a:r>
            <a:r>
              <a:rPr lang="en-US" u="sng" dirty="0"/>
              <a:t>net</a:t>
            </a:r>
            <a:r>
              <a:rPr lang="en-US" dirty="0"/>
              <a:t> </a:t>
            </a:r>
            <a:r>
              <a:rPr lang="en-US" dirty="0" smtClean="0"/>
              <a:t>(iteration; character level text), recursive </a:t>
            </a:r>
            <a:r>
              <a:rPr lang="en-US" dirty="0"/>
              <a:t>neural tensor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Speech </a:t>
            </a:r>
            <a:r>
              <a:rPr lang="en-US" dirty="0"/>
              <a:t>recognition</a:t>
            </a:r>
          </a:p>
          <a:p>
            <a:pPr lvl="2"/>
            <a:r>
              <a:rPr lang="en-US" dirty="0" smtClean="0"/>
              <a:t>Recurrent net</a:t>
            </a:r>
          </a:p>
          <a:p>
            <a:r>
              <a:rPr lang="en-US" dirty="0"/>
              <a:t>Unsupervised algorithms (find patterns in unlabeled data)</a:t>
            </a:r>
          </a:p>
          <a:p>
            <a:pPr marL="800100" lvl="4" indent="-342900"/>
            <a:r>
              <a:rPr lang="en-US" sz="2000" dirty="0"/>
              <a:t>Boltzmann machine or </a:t>
            </a:r>
            <a:r>
              <a:rPr lang="en-US" sz="2000" dirty="0" err="1"/>
              <a:t>autoencoder</a:t>
            </a:r>
            <a:endParaRPr lang="en-US" sz="2000" dirty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18" y="2829852"/>
            <a:ext cx="1143000" cy="1208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18" y="1458221"/>
            <a:ext cx="1143000" cy="1302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343400"/>
            <a:ext cx="1143000" cy="155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162540</TotalTime>
  <Words>4734</Words>
  <Application>Microsoft Office PowerPoint</Application>
  <PresentationFormat>On-screen Show (4:3)</PresentationFormat>
  <Paragraphs>947</Paragraphs>
  <Slides>91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3" baseType="lpstr">
      <vt:lpstr>Default Design</vt:lpstr>
      <vt:lpstr>Custom Design</vt:lpstr>
      <vt:lpstr>PowerPoint Presentation</vt:lpstr>
      <vt:lpstr>Melanie Swan, Technology Theorist</vt:lpstr>
      <vt:lpstr>Agenda</vt:lpstr>
      <vt:lpstr>Deep Learning vocabulary What do these terms mean?</vt:lpstr>
      <vt:lpstr>PowerPoint Presentation</vt:lpstr>
      <vt:lpstr>Deep Learning Theory</vt:lpstr>
      <vt:lpstr>Sample task: is that a Car?</vt:lpstr>
      <vt:lpstr>Broader Computer Science Context</vt:lpstr>
      <vt:lpstr> Statistical Mechanics Deep Learning is inspired by Physics </vt:lpstr>
      <vt:lpstr>What is a Neural Net?</vt:lpstr>
      <vt:lpstr>What is a Neural Net?</vt:lpstr>
      <vt:lpstr>What is an Artificial Neural Network?</vt:lpstr>
      <vt:lpstr>Why is it called Deep Learning?</vt:lpstr>
      <vt:lpstr>Supervised and Unsupervised Learning</vt:lpstr>
      <vt:lpstr>Early success in Supervised Learning (2011) </vt:lpstr>
      <vt:lpstr>2 main kinds of Deep Learning neural nets</vt:lpstr>
      <vt:lpstr>Image Recognition and Computer Vision </vt:lpstr>
      <vt:lpstr>Progression in AI Deep Learning machines</vt:lpstr>
      <vt:lpstr>Why do we need Deep Learning?</vt:lpstr>
      <vt:lpstr>Agenda</vt:lpstr>
      <vt:lpstr>3 Key Technical Principles of Deep Learning</vt:lpstr>
      <vt:lpstr>Linear Regression</vt:lpstr>
      <vt:lpstr>Logistic Regression</vt:lpstr>
      <vt:lpstr>Logistic Regression</vt:lpstr>
      <vt:lpstr>Sigmoid function: Taleb</vt:lpstr>
      <vt:lpstr>Regression</vt:lpstr>
      <vt:lpstr>Deep Learning Architecture</vt:lpstr>
      <vt:lpstr>Processing Unit, Perceptron, Neuron</vt:lpstr>
      <vt:lpstr>Example: Image recognition</vt:lpstr>
      <vt:lpstr>Deep Learning Architecture</vt:lpstr>
      <vt:lpstr>What happens in the Hidden Layers?</vt:lpstr>
      <vt:lpstr>Image Recognition Higher Abstractions of Feature Recognition</vt:lpstr>
      <vt:lpstr>Speech, Text, Audio Recognition Sequence-to-sequence Recognition + LSTM</vt:lpstr>
      <vt:lpstr>Example: NVIDIA Facial Recognition</vt:lpstr>
      <vt:lpstr>Deep Learning</vt:lpstr>
      <vt:lpstr>Deep Learning Architecture</vt:lpstr>
      <vt:lpstr>Mathematical methods update weights</vt:lpstr>
      <vt:lpstr>More complicated in actual use</vt:lpstr>
      <vt:lpstr>Structure of a Node: Computation Graph</vt:lpstr>
      <vt:lpstr>Neural net unit: perceptron, neuron, node</vt:lpstr>
      <vt:lpstr>Other parameters: weights and bias</vt:lpstr>
      <vt:lpstr>Actual: same structure, more complicated</vt:lpstr>
      <vt:lpstr>Neural net: massive scale-up of nodes</vt:lpstr>
      <vt:lpstr>Same Structure</vt:lpstr>
      <vt:lpstr>How does the neural net actually learn?</vt:lpstr>
      <vt:lpstr>Backpropagation</vt:lpstr>
      <vt:lpstr>Backpropagation of error</vt:lpstr>
      <vt:lpstr>Backpropagation</vt:lpstr>
      <vt:lpstr>Gradient Descent</vt:lpstr>
      <vt:lpstr>Loss Function</vt:lpstr>
      <vt:lpstr>Overfitting</vt:lpstr>
      <vt:lpstr>Research Topics</vt:lpstr>
      <vt:lpstr>Advanced Deep Learning Architectures</vt:lpstr>
      <vt:lpstr>Convolutional net: Image Enhancement</vt:lpstr>
      <vt:lpstr>Hardware and Software Tools</vt:lpstr>
      <vt:lpstr>Deep Learning frameworks and libraries</vt:lpstr>
      <vt:lpstr>What is TensorFlow?</vt:lpstr>
      <vt:lpstr>Hardware</vt:lpstr>
      <vt:lpstr>USB and Browser-based Machine Learning</vt:lpstr>
      <vt:lpstr>How big are Deep Learning neural nets? </vt:lpstr>
      <vt:lpstr>Agenda</vt:lpstr>
      <vt:lpstr>Applications: Cats to Cancer to Cognition</vt:lpstr>
      <vt:lpstr>Tumor Image Recognition</vt:lpstr>
      <vt:lpstr>Melanoma Image Recognition</vt:lpstr>
      <vt:lpstr>DIY Image Recognition: use Contrast </vt:lpstr>
      <vt:lpstr>Deep Learning and Genomics</vt:lpstr>
      <vt:lpstr> Deep Learning and the Brain</vt:lpstr>
      <vt:lpstr>Deep Qualia machine? General purpose AI Mutual inspiration of neurological and computing research</vt:lpstr>
      <vt:lpstr>Deep Qualia machine?</vt:lpstr>
      <vt:lpstr>Social Impact of Deep Learning</vt:lpstr>
      <vt:lpstr>Agenda</vt:lpstr>
      <vt:lpstr>New Technology</vt:lpstr>
      <vt:lpstr>Smart Network Convergence Theory</vt:lpstr>
      <vt:lpstr>Smart Network Convergence Theory</vt:lpstr>
      <vt:lpstr>PowerPoint Presentation</vt:lpstr>
      <vt:lpstr>Blockchain Deep Learning nets</vt:lpstr>
      <vt:lpstr>Next Phase</vt:lpstr>
      <vt:lpstr>Example: Autonomous Driving</vt:lpstr>
      <vt:lpstr>The Very Small Blockchain Deep Learning nets in Cells</vt:lpstr>
      <vt:lpstr>The Very Large Blockchain Deep Learning nets in Space</vt:lpstr>
      <vt:lpstr>Agenda</vt:lpstr>
      <vt:lpstr>Our human future</vt:lpstr>
      <vt:lpstr>Human-machine collaboration</vt:lpstr>
      <vt:lpstr>PowerPoint Presentation</vt:lpstr>
      <vt:lpstr>Deep Learning Theory</vt:lpstr>
      <vt:lpstr>3 Key Technical Principles of Deep Learning</vt:lpstr>
      <vt:lpstr>Conclusion</vt:lpstr>
      <vt:lpstr>Resources</vt:lpstr>
      <vt:lpstr>PowerPoint Presentation</vt:lpstr>
      <vt:lpstr>Deep Learning Taxonomy</vt:lpstr>
      <vt:lpstr>Kinds of Deep Learning Systems What Deep Learning net to choose?</vt:lpstr>
    </vt:vector>
  </TitlesOfParts>
  <Company>P2P Credit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Markets 2.0</dc:title>
  <dc:creator>melanie swan</dc:creator>
  <cp:lastModifiedBy>lablogga</cp:lastModifiedBy>
  <cp:revision>4026</cp:revision>
  <cp:lastPrinted>2017-08-12T15:39:26Z</cp:lastPrinted>
  <dcterms:created xsi:type="dcterms:W3CDTF">2005-10-31T19:19:48Z</dcterms:created>
  <dcterms:modified xsi:type="dcterms:W3CDTF">2018-01-10T03:07:37Z</dcterms:modified>
</cp:coreProperties>
</file>